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72" r:id="rId3"/>
    <p:sldId id="257" r:id="rId4"/>
    <p:sldId id="258" r:id="rId5"/>
    <p:sldId id="259" r:id="rId6"/>
    <p:sldId id="261" r:id="rId7"/>
    <p:sldId id="260" r:id="rId8"/>
    <p:sldId id="263" r:id="rId9"/>
    <p:sldId id="262" r:id="rId10"/>
    <p:sldId id="265" r:id="rId11"/>
    <p:sldId id="266" r:id="rId12"/>
    <p:sldId id="270" r:id="rId13"/>
  </p:sldIdLst>
  <p:sldSz cx="9144000" cy="6858000" type="screen4x3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5" autoAdjust="0"/>
    <p:restoredTop sz="94660"/>
  </p:normalViewPr>
  <p:slideViewPr>
    <p:cSldViewPr>
      <p:cViewPr varScale="1">
        <p:scale>
          <a:sx n="82" d="100"/>
          <a:sy n="82" d="100"/>
        </p:scale>
        <p:origin x="1517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202" cy="512708"/>
          </a:xfrm>
          <a:prstGeom prst="rect">
            <a:avLst/>
          </a:prstGeom>
        </p:spPr>
        <p:txBody>
          <a:bodyPr vert="horz" lIns="94485" tIns="47242" rIns="94485" bIns="4724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203" y="0"/>
            <a:ext cx="3079202" cy="512708"/>
          </a:xfrm>
          <a:prstGeom prst="rect">
            <a:avLst/>
          </a:prstGeom>
        </p:spPr>
        <p:txBody>
          <a:bodyPr vert="horz" lIns="94485" tIns="47242" rIns="94485" bIns="47242" rtlCol="0"/>
          <a:lstStyle>
            <a:lvl1pPr algn="r">
              <a:defRPr sz="1200"/>
            </a:lvl1pPr>
          </a:lstStyle>
          <a:p>
            <a:fld id="{00AED93B-2987-4142-BEBA-0ADB504CC4FC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906"/>
            <a:ext cx="3079202" cy="512707"/>
          </a:xfrm>
          <a:prstGeom prst="rect">
            <a:avLst/>
          </a:prstGeom>
        </p:spPr>
        <p:txBody>
          <a:bodyPr vert="horz" lIns="94485" tIns="47242" rIns="94485" bIns="4724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203" y="9721906"/>
            <a:ext cx="3079202" cy="512707"/>
          </a:xfrm>
          <a:prstGeom prst="rect">
            <a:avLst/>
          </a:prstGeom>
        </p:spPr>
        <p:txBody>
          <a:bodyPr vert="horz" lIns="94485" tIns="47242" rIns="94485" bIns="47242" rtlCol="0" anchor="b"/>
          <a:lstStyle>
            <a:lvl1pPr algn="r">
              <a:defRPr sz="1200"/>
            </a:lvl1pPr>
          </a:lstStyle>
          <a:p>
            <a:fld id="{CC65FC87-E2F8-44FA-B965-56672D4A0C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7130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06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869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35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33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919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296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75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791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367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306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01B0E-5383-4658-84F8-C3129F1E488F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FFDAE-E6BF-4E58-9E12-CB256440C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2026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2190105"/>
          </a:xfrm>
        </p:spPr>
        <p:txBody>
          <a:bodyPr>
            <a:normAutofit fontScale="90000"/>
          </a:bodyPr>
          <a:lstStyle/>
          <a:p>
            <a:r>
              <a:rPr lang="en-GB" sz="7200" b="1" dirty="0">
                <a:solidFill>
                  <a:srgbClr val="FFFF00"/>
                </a:solidFill>
              </a:rPr>
              <a:t>“Meet the Teacher”</a:t>
            </a:r>
            <a:br>
              <a:rPr lang="en-GB" sz="7200" b="1" dirty="0">
                <a:solidFill>
                  <a:srgbClr val="FFFF00"/>
                </a:solidFill>
              </a:rPr>
            </a:br>
            <a:br>
              <a:rPr lang="en-GB" sz="7200" b="1" dirty="0">
                <a:solidFill>
                  <a:srgbClr val="FFFF00"/>
                </a:solidFill>
              </a:rPr>
            </a:br>
            <a:r>
              <a:rPr lang="en-GB" sz="7200" b="1" dirty="0">
                <a:solidFill>
                  <a:srgbClr val="FFFF00"/>
                </a:solidFill>
              </a:rPr>
              <a:t>Year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752600"/>
          </a:xfrm>
        </p:spPr>
        <p:txBody>
          <a:bodyPr/>
          <a:lstStyle/>
          <a:p>
            <a:endParaRPr lang="en-GB" b="1" dirty="0">
              <a:solidFill>
                <a:srgbClr val="FFFF00"/>
              </a:solidFill>
            </a:endParaRPr>
          </a:p>
          <a:p>
            <a:r>
              <a:rPr lang="en-GB" b="1" dirty="0">
                <a:solidFill>
                  <a:srgbClr val="FFFF00"/>
                </a:solidFill>
              </a:rPr>
              <a:t>Monday 21</a:t>
            </a:r>
            <a:r>
              <a:rPr lang="en-GB" b="1" baseline="30000" dirty="0">
                <a:solidFill>
                  <a:srgbClr val="FFFF00"/>
                </a:solidFill>
              </a:rPr>
              <a:t>st</a:t>
            </a:r>
            <a:r>
              <a:rPr lang="en-GB" b="1" dirty="0">
                <a:solidFill>
                  <a:srgbClr val="FFFF00"/>
                </a:solidFill>
              </a:rPr>
              <a:t> July 2025</a:t>
            </a:r>
          </a:p>
        </p:txBody>
      </p:sp>
    </p:spTree>
    <p:extLst>
      <p:ext uri="{BB962C8B-B14F-4D97-AF65-F5344CB8AC3E}">
        <p14:creationId xmlns:p14="http://schemas.microsoft.com/office/powerpoint/2010/main" val="2752643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Welcome to the Y6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Mrs Cartwright</a:t>
            </a:r>
          </a:p>
          <a:p>
            <a:pPr marL="0" indent="0">
              <a:buNone/>
            </a:pPr>
            <a:r>
              <a:rPr lang="en-GB" sz="2400" dirty="0"/>
              <a:t>6C, Deputy Head/Upper school lead (Y4-6)</a:t>
            </a:r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/>
              <a:t>Mr Hall</a:t>
            </a:r>
          </a:p>
          <a:p>
            <a:pPr marL="0" indent="0">
              <a:buNone/>
            </a:pPr>
            <a:r>
              <a:rPr lang="en-GB" sz="2400" dirty="0"/>
              <a:t>6H, subject leader for PE and Maths</a:t>
            </a:r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/>
              <a:t>Mrs </a:t>
            </a:r>
            <a:r>
              <a:rPr lang="en-GB" sz="2400" b="1" dirty="0" err="1"/>
              <a:t>Tupholme</a:t>
            </a:r>
            <a:r>
              <a:rPr lang="en-GB" sz="2400" b="1" dirty="0"/>
              <a:t>, Miss Flowers, Mrs Johnson and Miss Waite t</a:t>
            </a:r>
            <a:r>
              <a:rPr lang="en-GB" sz="2400" dirty="0"/>
              <a:t>eaching assistants with responsibility for class cover, intervention programmes and small group work</a:t>
            </a:r>
            <a:endParaRPr lang="en-GB" sz="2400" b="1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29530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88" y="-17140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Welcome to the Y6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6048672" cy="597666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 err="1">
                <a:solidFill>
                  <a:srgbClr val="FFFF00"/>
                </a:solidFill>
              </a:rPr>
              <a:t>Aslockton</a:t>
            </a:r>
            <a:r>
              <a:rPr lang="en-GB" sz="2400" dirty="0">
                <a:solidFill>
                  <a:srgbClr val="FFFF00"/>
                </a:solidFill>
              </a:rPr>
              <a:t> Primary </a:t>
            </a:r>
          </a:p>
          <a:p>
            <a:pPr marL="0" indent="0">
              <a:buNone/>
            </a:pPr>
            <a:r>
              <a:rPr lang="en-GB" sz="2400" dirty="0"/>
              <a:t>-Year 3 and 4 Class Teacher</a:t>
            </a:r>
          </a:p>
          <a:p>
            <a:pPr marL="0" indent="0">
              <a:buNone/>
            </a:pPr>
            <a:r>
              <a:rPr lang="en-GB" sz="2400" dirty="0"/>
              <a:t>- P.E lead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</a:rPr>
              <a:t>Heathfield Primary </a:t>
            </a:r>
          </a:p>
          <a:p>
            <a:pPr marL="0" indent="0">
              <a:buNone/>
            </a:pPr>
            <a:r>
              <a:rPr lang="en-GB" sz="2400" dirty="0"/>
              <a:t>-Year 2, 3, 4 and 5 Class Teacher</a:t>
            </a:r>
          </a:p>
          <a:p>
            <a:pPr marL="0" indent="0">
              <a:buNone/>
            </a:pPr>
            <a:r>
              <a:rPr lang="en-GB" sz="2400" dirty="0"/>
              <a:t>-Deputy Maths Lead</a:t>
            </a:r>
          </a:p>
          <a:p>
            <a:pPr marL="0" indent="0">
              <a:buNone/>
            </a:pPr>
            <a:r>
              <a:rPr lang="en-GB" sz="2400" dirty="0"/>
              <a:t>-English Lead (two sites)</a:t>
            </a:r>
          </a:p>
          <a:p>
            <a:pPr marL="0" indent="0">
              <a:buNone/>
            </a:pPr>
            <a:r>
              <a:rPr lang="en-GB" sz="2400" dirty="0"/>
              <a:t>-Teaching and Learning Lead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err="1">
                <a:solidFill>
                  <a:srgbClr val="FFFF00"/>
                </a:solidFill>
              </a:rPr>
              <a:t>Whitemoor</a:t>
            </a:r>
            <a:r>
              <a:rPr lang="en-GB" sz="2400" dirty="0">
                <a:solidFill>
                  <a:srgbClr val="FFFF00"/>
                </a:solidFill>
              </a:rPr>
              <a:t> Academy </a:t>
            </a:r>
          </a:p>
          <a:p>
            <a:pPr marL="0" indent="0">
              <a:buNone/>
            </a:pPr>
            <a:r>
              <a:rPr lang="en-GB" sz="2400" dirty="0"/>
              <a:t>-Year 4 Class Teacher (3 years)</a:t>
            </a:r>
          </a:p>
          <a:p>
            <a:pPr marL="0" indent="0">
              <a:buNone/>
            </a:pPr>
            <a:r>
              <a:rPr lang="en-GB" sz="2400" dirty="0"/>
              <a:t>-Year 6 Class Teacher (3 years)</a:t>
            </a:r>
          </a:p>
          <a:p>
            <a:pPr marL="0" indent="0">
              <a:buNone/>
            </a:pPr>
            <a:r>
              <a:rPr lang="en-GB" sz="2400" dirty="0"/>
              <a:t>-English Lead</a:t>
            </a:r>
          </a:p>
          <a:p>
            <a:pPr marL="0" indent="0">
              <a:buNone/>
            </a:pPr>
            <a:r>
              <a:rPr lang="en-GB" sz="2400" dirty="0"/>
              <a:t>-Reading and Writing Improvement across the Trust</a:t>
            </a:r>
          </a:p>
          <a:p>
            <a:pPr marL="0" indent="0">
              <a:buNone/>
            </a:pPr>
            <a:r>
              <a:rPr lang="en-GB" sz="2400" dirty="0"/>
              <a:t>-School Assessment Lead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</a:rPr>
              <a:t>Carnarvon Primary</a:t>
            </a:r>
          </a:p>
          <a:p>
            <a:pPr marL="0" indent="0">
              <a:buNone/>
            </a:pPr>
            <a:r>
              <a:rPr lang="en-GB" sz="2400" dirty="0"/>
              <a:t>6C, Deputy Head/Upper school lead (Y4-6)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85AAC3-BD07-4393-AA2B-6B0969832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1171" y="1565140"/>
            <a:ext cx="3619043" cy="30886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B845074-66A0-425D-912C-079539AFAD3F}"/>
              </a:ext>
            </a:extLst>
          </p:cNvPr>
          <p:cNvSpPr/>
          <p:nvPr/>
        </p:nvSpPr>
        <p:spPr>
          <a:xfrm>
            <a:off x="5009373" y="854713"/>
            <a:ext cx="33226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FF00"/>
                </a:solidFill>
              </a:rPr>
              <a:t>Mrs Cartwright</a:t>
            </a:r>
          </a:p>
        </p:txBody>
      </p:sp>
    </p:spTree>
    <p:extLst>
      <p:ext uri="{BB962C8B-B14F-4D97-AF65-F5344CB8AC3E}">
        <p14:creationId xmlns:p14="http://schemas.microsoft.com/office/powerpoint/2010/main" val="3592989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Outline of the Year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616624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/>
              <a:t>Autumn Term 1: History topic – </a:t>
            </a:r>
            <a:r>
              <a:rPr lang="en-GB" sz="2800" b="1" dirty="0" err="1"/>
              <a:t>Maafa</a:t>
            </a:r>
            <a:r>
              <a:rPr lang="en-GB" sz="2800" b="1" dirty="0"/>
              <a:t> </a:t>
            </a:r>
            <a:r>
              <a:rPr lang="en-GB" sz="2800" dirty="0"/>
              <a:t>(this project teaches children about Africa, exploring Britain’s role in the Transatlantic slave trade).</a:t>
            </a:r>
          </a:p>
          <a:p>
            <a:pPr marL="0" indent="0">
              <a:buNone/>
            </a:pPr>
            <a:r>
              <a:rPr lang="en-GB" sz="2800" dirty="0"/>
              <a:t>     </a:t>
            </a:r>
            <a:endParaRPr lang="en-GB" dirty="0"/>
          </a:p>
          <a:p>
            <a:r>
              <a:rPr lang="en-GB" sz="2800" b="1" dirty="0"/>
              <a:t>Autumn Term 2: Geography topic – Frozen Kingdoms </a:t>
            </a:r>
            <a:r>
              <a:rPr lang="en-GB" sz="2800" dirty="0"/>
              <a:t>(climate, flora &amp; fauna etc of Arctic and Antarctic regions)</a:t>
            </a:r>
          </a:p>
          <a:p>
            <a:pPr marL="400050" lvl="1" indent="0">
              <a:buNone/>
            </a:pPr>
            <a:endParaRPr lang="en-GB" dirty="0"/>
          </a:p>
          <a:p>
            <a:r>
              <a:rPr lang="en-GB" sz="3000" b="1" dirty="0"/>
              <a:t>Spring Term: </a:t>
            </a:r>
            <a:r>
              <a:rPr lang="en-GB" sz="2800" b="1" dirty="0"/>
              <a:t>History topic - Britain at War</a:t>
            </a:r>
            <a:r>
              <a:rPr lang="en-GB" sz="2800" dirty="0"/>
              <a:t> (focus on World Wars I &amp; II – causes, events and consequences)</a:t>
            </a:r>
          </a:p>
          <a:p>
            <a:pPr marL="0" indent="0">
              <a:buNone/>
            </a:pPr>
            <a:r>
              <a:rPr lang="en-GB" sz="2800" dirty="0"/>
              <a:t>     </a:t>
            </a:r>
          </a:p>
          <a:p>
            <a:r>
              <a:rPr lang="en-GB" sz="2800" b="1" dirty="0"/>
              <a:t>Summer Term:	Food for Life </a:t>
            </a:r>
            <a:r>
              <a:rPr lang="en-GB" sz="2800" dirty="0"/>
              <a:t>(healthy eating, processed 				foods and bread-making)</a:t>
            </a:r>
            <a:r>
              <a:rPr lang="en-GB" sz="2800" b="1" dirty="0"/>
              <a:t> </a:t>
            </a:r>
            <a:br>
              <a:rPr lang="en-GB" sz="2600" b="1" dirty="0"/>
            </a:br>
            <a:r>
              <a:rPr lang="en-GB" sz="2600" b="1" dirty="0"/>
              <a:t>			</a:t>
            </a:r>
            <a:r>
              <a:rPr lang="en-GB" sz="2800" b="1" dirty="0"/>
              <a:t>Our Changing World </a:t>
            </a:r>
            <a:r>
              <a:rPr lang="en-GB" sz="2800" dirty="0"/>
              <a:t>(maps, co-ordinates 			and time zones)</a:t>
            </a:r>
          </a:p>
          <a:p>
            <a:r>
              <a:rPr lang="en-GB" sz="2800" dirty="0"/>
              <a:t>(plus SATs, end of year show, Sports Week and Duke’s Barn)</a:t>
            </a:r>
          </a:p>
        </p:txBody>
      </p:sp>
    </p:spTree>
    <p:extLst>
      <p:ext uri="{BB962C8B-B14F-4D97-AF65-F5344CB8AC3E}">
        <p14:creationId xmlns:p14="http://schemas.microsoft.com/office/powerpoint/2010/main" val="3521499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572" y="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Classroom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7260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b="1" dirty="0"/>
          </a:p>
          <a:p>
            <a:r>
              <a:rPr lang="en-GB" b="1" dirty="0"/>
              <a:t>Maths</a:t>
            </a:r>
            <a:r>
              <a:rPr lang="en-GB" dirty="0"/>
              <a:t>:</a:t>
            </a:r>
            <a:r>
              <a:rPr lang="en-GB" sz="2800" dirty="0"/>
              <a:t> daily in two target groups - to include weekly arithmetic sessions</a:t>
            </a:r>
          </a:p>
          <a:p>
            <a:endParaRPr lang="en-GB" sz="2800" dirty="0"/>
          </a:p>
          <a:p>
            <a:r>
              <a:rPr lang="en-GB" b="1" dirty="0"/>
              <a:t>English:</a:t>
            </a:r>
            <a:r>
              <a:rPr lang="en-GB" sz="2800" dirty="0"/>
              <a:t> daily. 3 x themed lessons plus targeted Comprehension and </a:t>
            </a:r>
            <a:r>
              <a:rPr lang="en-GB" sz="2800" dirty="0" err="1"/>
              <a:t>SPaG</a:t>
            </a:r>
            <a:endParaRPr lang="en-GB" sz="2800" dirty="0"/>
          </a:p>
          <a:p>
            <a:pPr marL="0" indent="0">
              <a:buNone/>
            </a:pPr>
            <a:endParaRPr lang="en-GB" b="1" dirty="0"/>
          </a:p>
          <a:p>
            <a:r>
              <a:rPr lang="en-GB" b="1" dirty="0"/>
              <a:t>Reading</a:t>
            </a:r>
            <a:r>
              <a:rPr lang="en-GB" dirty="0"/>
              <a:t>:</a:t>
            </a:r>
            <a:r>
              <a:rPr lang="en-GB" sz="2800" dirty="0"/>
              <a:t> daily class book before lunch and silent reading after lunch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b="1" dirty="0"/>
              <a:t>Science, Topic (History/Geography), Music, French, RE, Art, PSHE, ICT, PE  </a:t>
            </a:r>
            <a:r>
              <a:rPr lang="en-GB" sz="2800" dirty="0"/>
              <a:t>taught across the year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b="1" dirty="0"/>
              <a:t>Y6 responsibilities</a:t>
            </a:r>
            <a:r>
              <a:rPr lang="en-GB" dirty="0"/>
              <a:t>:</a:t>
            </a:r>
            <a:r>
              <a:rPr lang="en-GB" sz="2800" dirty="0"/>
              <a:t> Lunchtime Helpers, Wet Break Monitors (on a rota), Play Leaders, Sports Ambassadors, School Councillors, Peer Mentors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326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/>
              <a:t>HOMEWORK WILL BE GIVEN OUT ON THURSDAY AND BE DUE BACK THE FOLLOWING THURSDAY</a:t>
            </a:r>
          </a:p>
          <a:p>
            <a:endParaRPr lang="en-GB" b="1" dirty="0"/>
          </a:p>
          <a:p>
            <a:r>
              <a:rPr lang="en-GB" b="1" dirty="0"/>
              <a:t>Maths: </a:t>
            </a:r>
            <a:r>
              <a:rPr lang="en-GB" sz="2800" dirty="0"/>
              <a:t>weekly (activities to support learning in school) – sometimes Mathletics, sometimes worksheet-based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b="1" dirty="0"/>
              <a:t>English: </a:t>
            </a:r>
          </a:p>
          <a:p>
            <a:pPr marL="400050" lvl="1" indent="0">
              <a:buNone/>
            </a:pPr>
            <a:r>
              <a:rPr lang="en-GB" b="1" dirty="0"/>
              <a:t>Comprehension</a:t>
            </a:r>
            <a:endParaRPr lang="en-GB" dirty="0"/>
          </a:p>
          <a:p>
            <a:pPr marL="400050" lvl="1" indent="0">
              <a:buNone/>
            </a:pPr>
            <a:r>
              <a:rPr lang="en-GB" b="1" dirty="0"/>
              <a:t>Punctuation and Grammar</a:t>
            </a:r>
            <a:endParaRPr lang="en-GB" dirty="0"/>
          </a:p>
          <a:p>
            <a:pPr marL="400050" lvl="1" indent="0">
              <a:buNone/>
            </a:pPr>
            <a:r>
              <a:rPr lang="en-GB" b="1" dirty="0"/>
              <a:t>Spellings</a:t>
            </a:r>
            <a:r>
              <a:rPr lang="en-GB" dirty="0"/>
              <a:t> </a:t>
            </a:r>
          </a:p>
          <a:p>
            <a:pPr marL="400050" lvl="1" indent="0">
              <a:buNone/>
            </a:pPr>
            <a:endParaRPr lang="en-GB" dirty="0"/>
          </a:p>
          <a:p>
            <a:r>
              <a:rPr lang="en-GB" b="1" dirty="0"/>
              <a:t>Topic: </a:t>
            </a:r>
            <a:r>
              <a:rPr lang="en-GB" sz="2800" dirty="0"/>
              <a:t>occasional open-ended research projects</a:t>
            </a:r>
          </a:p>
          <a:p>
            <a:pPr marL="457200" indent="-457200"/>
            <a:endParaRPr lang="en-GB" sz="3000" dirty="0"/>
          </a:p>
          <a:p>
            <a:r>
              <a:rPr lang="en-GB" b="1" dirty="0"/>
              <a:t>Reading: </a:t>
            </a:r>
            <a:r>
              <a:rPr lang="en-GB" sz="2800" dirty="0"/>
              <a:t>we encourage children to read regularly at home – please feel free to comment in your child’s planner and sign the </a:t>
            </a:r>
            <a:r>
              <a:rPr lang="en-GB" sz="2800" b="1" dirty="0"/>
              <a:t>Read to Succeed </a:t>
            </a:r>
            <a:r>
              <a:rPr lang="en-GB" sz="2800" dirty="0"/>
              <a:t>section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665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507288" cy="5544616"/>
          </a:xfrm>
        </p:spPr>
        <p:txBody>
          <a:bodyPr>
            <a:normAutofit/>
          </a:bodyPr>
          <a:lstStyle/>
          <a:p>
            <a:r>
              <a:rPr lang="en-GB" dirty="0"/>
              <a:t>Independence and responsibility, lead by example</a:t>
            </a:r>
            <a:endParaRPr lang="en-GB" i="1" dirty="0"/>
          </a:p>
          <a:p>
            <a:r>
              <a:rPr lang="en-GB" dirty="0"/>
              <a:t>Commendations/ table points/ raffle tickets</a:t>
            </a:r>
          </a:p>
          <a:p>
            <a:r>
              <a:rPr lang="en-GB" dirty="0"/>
              <a:t>Lunch time tokens</a:t>
            </a:r>
          </a:p>
          <a:p>
            <a:r>
              <a:rPr lang="en-GB" dirty="0"/>
              <a:t>Sanctions: </a:t>
            </a:r>
            <a:r>
              <a:rPr lang="en-GB" sz="2800" dirty="0"/>
              <a:t>‘Ask, tell, warn, move, remove’</a:t>
            </a:r>
          </a:p>
          <a:p>
            <a:pPr marL="400050" lvl="1" indent="0">
              <a:buNone/>
            </a:pPr>
            <a:r>
              <a:rPr lang="en-GB" dirty="0"/>
              <a:t>                       Behaviour book</a:t>
            </a:r>
          </a:p>
          <a:p>
            <a:r>
              <a:rPr lang="en-GB" i="1" dirty="0"/>
              <a:t>WORK HARD, BE KIND</a:t>
            </a:r>
          </a:p>
          <a:p>
            <a:pPr marL="400050" lvl="1" indent="0">
              <a:buNone/>
            </a:pPr>
            <a:endParaRPr lang="en-GB" dirty="0"/>
          </a:p>
          <a:p>
            <a:pPr marL="400050" lvl="1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5141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Kit to be worn on PE day (Mondays)</a:t>
            </a:r>
          </a:p>
          <a:p>
            <a:r>
              <a:rPr lang="en-GB" dirty="0"/>
              <a:t>Blue Carnarvon t-shirt, black shorts, sports socks and activity-appropriate footwear</a:t>
            </a:r>
          </a:p>
          <a:p>
            <a:r>
              <a:rPr lang="en-GB" dirty="0"/>
              <a:t>Earrings MUST be removed, hair tied back</a:t>
            </a:r>
          </a:p>
          <a:p>
            <a:r>
              <a:rPr lang="en-GB" dirty="0"/>
              <a:t>To include tag rugby (and other invasion games) dance, gymnastics, orienteering, athletics &amp; volleyball</a:t>
            </a:r>
          </a:p>
        </p:txBody>
      </p:sp>
    </p:spTree>
    <p:extLst>
      <p:ext uri="{BB962C8B-B14F-4D97-AF65-F5344CB8AC3E}">
        <p14:creationId xmlns:p14="http://schemas.microsoft.com/office/powerpoint/2010/main" val="520117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‘PSHE’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Autumn 1: One World – citizenship</a:t>
            </a:r>
          </a:p>
          <a:p>
            <a:r>
              <a:rPr lang="en-GB" b="1" dirty="0"/>
              <a:t>Autumn 2: E-Safety</a:t>
            </a:r>
          </a:p>
          <a:p>
            <a:r>
              <a:rPr lang="en-GB" b="1" dirty="0"/>
              <a:t>Spring 1: VIPs</a:t>
            </a:r>
          </a:p>
          <a:p>
            <a:r>
              <a:rPr lang="en-GB" b="1" dirty="0"/>
              <a:t>Spring 2: Think Positive</a:t>
            </a:r>
            <a:endParaRPr lang="en-GB" dirty="0"/>
          </a:p>
          <a:p>
            <a:r>
              <a:rPr lang="en-GB" b="1" dirty="0"/>
              <a:t>Summer 1: </a:t>
            </a:r>
            <a:r>
              <a:rPr lang="en-GB" b="1" dirty="0" err="1"/>
              <a:t>DAaRT</a:t>
            </a:r>
            <a:r>
              <a:rPr lang="en-GB" b="1" dirty="0"/>
              <a:t> </a:t>
            </a:r>
            <a:r>
              <a:rPr lang="en-GB" dirty="0"/>
              <a:t>– drug, alcohol and resistance training</a:t>
            </a:r>
          </a:p>
          <a:p>
            <a:r>
              <a:rPr lang="en-GB" b="1" dirty="0"/>
              <a:t>Summer 2: Growing Up </a:t>
            </a:r>
          </a:p>
        </p:txBody>
      </p:sp>
    </p:spTree>
    <p:extLst>
      <p:ext uri="{BB962C8B-B14F-4D97-AF65-F5344CB8AC3E}">
        <p14:creationId xmlns:p14="http://schemas.microsoft.com/office/powerpoint/2010/main" val="3967207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Planners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Home/School agreement</a:t>
            </a:r>
          </a:p>
          <a:p>
            <a:r>
              <a:rPr lang="en-GB" dirty="0"/>
              <a:t>Daily use</a:t>
            </a:r>
          </a:p>
          <a:p>
            <a:r>
              <a:rPr lang="en-GB" dirty="0"/>
              <a:t>Parent / teacher signature weekly</a:t>
            </a:r>
          </a:p>
          <a:p>
            <a:r>
              <a:rPr lang="en-GB" dirty="0"/>
              <a:t>Please encourage children to make regular use of them:</a:t>
            </a:r>
          </a:p>
          <a:p>
            <a:pPr lvl="2"/>
            <a:r>
              <a:rPr lang="en-GB" dirty="0"/>
              <a:t>Private reading (Read to Succeed)</a:t>
            </a:r>
          </a:p>
          <a:p>
            <a:pPr lvl="2"/>
            <a:r>
              <a:rPr lang="en-GB" dirty="0"/>
              <a:t>Key dates and deadlines</a:t>
            </a:r>
          </a:p>
          <a:p>
            <a:pPr lvl="2"/>
            <a:r>
              <a:rPr lang="en-GB" dirty="0"/>
              <a:t>Club dates</a:t>
            </a:r>
          </a:p>
          <a:p>
            <a:r>
              <a:rPr lang="en-GB" dirty="0"/>
              <a:t>Use for notes or messages to staff</a:t>
            </a:r>
          </a:p>
        </p:txBody>
      </p:sp>
    </p:spTree>
    <p:extLst>
      <p:ext uri="{BB962C8B-B14F-4D97-AF65-F5344CB8AC3E}">
        <p14:creationId xmlns:p14="http://schemas.microsoft.com/office/powerpoint/2010/main" val="1305212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Newsletters &amp;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Refer to Y6 page on the website for termly information</a:t>
            </a:r>
          </a:p>
          <a:p>
            <a:r>
              <a:rPr lang="en-GB" dirty="0"/>
              <a:t>Weekly newsletters for the whole school via email</a:t>
            </a:r>
          </a:p>
          <a:p>
            <a:r>
              <a:rPr lang="en-GB" dirty="0"/>
              <a:t>Weekly newsletters are always on the school website</a:t>
            </a:r>
          </a:p>
          <a:p>
            <a:r>
              <a:rPr lang="en-GB" dirty="0"/>
              <a:t>‘Parents Evening’ dates: TBC for November &amp; March</a:t>
            </a:r>
          </a:p>
          <a:p>
            <a:r>
              <a:rPr lang="en-GB" dirty="0"/>
              <a:t>Duke’s Barn/E-Safety/SATs information meeting: </a:t>
            </a:r>
          </a:p>
          <a:p>
            <a:pPr marL="0" indent="0">
              <a:buNone/>
            </a:pPr>
            <a:r>
              <a:rPr lang="en-GB"/>
              <a:t>     TBC - January </a:t>
            </a:r>
            <a:r>
              <a:rPr lang="en-GB" dirty="0"/>
              <a:t>2026</a:t>
            </a:r>
          </a:p>
          <a:p>
            <a:r>
              <a:rPr lang="en-GB" dirty="0"/>
              <a:t>SATs: 11</a:t>
            </a:r>
            <a:r>
              <a:rPr lang="en-GB" baseline="30000" dirty="0"/>
              <a:t>th</a:t>
            </a:r>
            <a:r>
              <a:rPr lang="en-GB" dirty="0"/>
              <a:t> – 14</a:t>
            </a:r>
            <a:r>
              <a:rPr lang="en-GB" baseline="30000" dirty="0"/>
              <a:t>th</a:t>
            </a:r>
            <a:r>
              <a:rPr lang="en-GB" dirty="0"/>
              <a:t> May 2026</a:t>
            </a:r>
          </a:p>
          <a:p>
            <a:r>
              <a:rPr lang="en-GB" dirty="0"/>
              <a:t>Dukes Barn: w/c 8</a:t>
            </a:r>
            <a:r>
              <a:rPr lang="en-GB" baseline="30000" dirty="0"/>
              <a:t>th</a:t>
            </a:r>
            <a:r>
              <a:rPr lang="en-GB" dirty="0"/>
              <a:t> June 2026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7794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30297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The ‘S’ word!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911" y="1120878"/>
            <a:ext cx="8229600" cy="521744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w/c 11</a:t>
            </a:r>
            <a:r>
              <a:rPr lang="en-GB" baseline="30000" dirty="0"/>
              <a:t>th</a:t>
            </a:r>
            <a:r>
              <a:rPr lang="en-GB" dirty="0"/>
              <a:t> May 2026</a:t>
            </a:r>
          </a:p>
          <a:p>
            <a:r>
              <a:rPr lang="en-GB" dirty="0"/>
              <a:t>Tests: Reading comprehension; Spelling, Punctuation and Grammar; Arithmetic and Maths Reasoning</a:t>
            </a:r>
          </a:p>
          <a:p>
            <a:r>
              <a:rPr lang="en-GB" dirty="0"/>
              <a:t>Target groups in Comprehension and Maths from September 2025</a:t>
            </a:r>
          </a:p>
          <a:p>
            <a:r>
              <a:rPr lang="en-GB" dirty="0"/>
              <a:t>Parent information session: January 2025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CGP Revision guides to buy from The Office</a:t>
            </a:r>
          </a:p>
          <a:p>
            <a:r>
              <a:rPr lang="en-GB" dirty="0"/>
              <a:t>Booster groups – 5 after school sessions in 2026</a:t>
            </a:r>
          </a:p>
        </p:txBody>
      </p:sp>
    </p:spTree>
    <p:extLst>
      <p:ext uri="{BB962C8B-B14F-4D97-AF65-F5344CB8AC3E}">
        <p14:creationId xmlns:p14="http://schemas.microsoft.com/office/powerpoint/2010/main" val="2063675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2089</TotalTime>
  <Words>755</Words>
  <Application>Microsoft Office PowerPoint</Application>
  <PresentationFormat>On-screen Show (4:3)</PresentationFormat>
  <Paragraphs>113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“Meet the Teacher”  Year 6</vt:lpstr>
      <vt:lpstr>Welcome to the Y6 Team</vt:lpstr>
      <vt:lpstr>Welcome to the Y6 Team</vt:lpstr>
      <vt:lpstr>Outline of the Year</vt:lpstr>
      <vt:lpstr>Classroom Routines</vt:lpstr>
      <vt:lpstr>Homework</vt:lpstr>
      <vt:lpstr>Expectations</vt:lpstr>
      <vt:lpstr>PE</vt:lpstr>
      <vt:lpstr>‘PSHE’</vt:lpstr>
      <vt:lpstr>Planners</vt:lpstr>
      <vt:lpstr>Newsletters &amp; Communication</vt:lpstr>
      <vt:lpstr>The ‘S’ word!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“Meet the Teacher”</dc:title>
  <dc:creator>Richard Hall</dc:creator>
  <cp:lastModifiedBy>Richard Hall</cp:lastModifiedBy>
  <cp:revision>96</cp:revision>
  <cp:lastPrinted>2024-09-11T13:31:34Z</cp:lastPrinted>
  <dcterms:created xsi:type="dcterms:W3CDTF">2014-09-02T21:04:14Z</dcterms:created>
  <dcterms:modified xsi:type="dcterms:W3CDTF">2025-07-24T08:31:23Z</dcterms:modified>
</cp:coreProperties>
</file>