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7" r:id="rId3"/>
    <p:sldId id="259" r:id="rId4"/>
    <p:sldId id="267" r:id="rId5"/>
    <p:sldId id="258" r:id="rId6"/>
    <p:sldId id="265" r:id="rId7"/>
    <p:sldId id="266" r:id="rId8"/>
    <p:sldId id="260" r:id="rId9"/>
    <p:sldId id="261" r:id="rId10"/>
    <p:sldId id="262" r:id="rId11"/>
    <p:sldId id="269" r:id="rId12"/>
    <p:sldId id="263" r:id="rId13"/>
    <p:sldId id="268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CC00CC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688234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716719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3572384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833713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91480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010552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653146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403722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8657289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45276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9085646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73F09D44-E225-4E2C-A638-6D518558F9B8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76798BD4-E74E-4D6A-B2CB-6D819B8F46D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0911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ransition spd="slow">
    <p:wipe/>
  </p:transition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79" y="193920"/>
            <a:ext cx="8689976" cy="847857"/>
          </a:xfrm>
        </p:spPr>
        <p:txBody>
          <a:bodyPr/>
          <a:lstStyle/>
          <a:p>
            <a:r>
              <a:rPr lang="en-GB" dirty="0"/>
              <a:t>Welcome to year 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0556" y="1642054"/>
            <a:ext cx="8689976" cy="1371599"/>
          </a:xfrm>
        </p:spPr>
        <p:txBody>
          <a:bodyPr>
            <a:noAutofit/>
          </a:bodyPr>
          <a:lstStyle/>
          <a:p>
            <a:r>
              <a:rPr lang="en-GB" sz="7200"/>
              <a:t> 5L and 5T</a:t>
            </a:r>
            <a:endParaRPr lang="en-GB" sz="7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4714" y="3307224"/>
            <a:ext cx="3054395" cy="2801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4111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-328130"/>
            <a:ext cx="10364451" cy="1866964"/>
          </a:xfrm>
        </p:spPr>
        <p:txBody>
          <a:bodyPr/>
          <a:lstStyle/>
          <a:p>
            <a:r>
              <a:rPr lang="en-GB" dirty="0"/>
              <a:t>Members of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74" y="518228"/>
            <a:ext cx="9720071" cy="545906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Miss </a:t>
            </a:r>
            <a:r>
              <a:rPr lang="en-GB" sz="3200" dirty="0" err="1"/>
              <a:t>Titley</a:t>
            </a:r>
            <a:r>
              <a:rPr lang="en-GB" sz="3200" dirty="0"/>
              <a:t> (5T)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Mr Lloyd (5L)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Miss Flowers is in year 5 full time and will support across the classes.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Mr Evans, Mrs Lewis, Mrs Johnson and Miss Howells will also be supporting at various points in the week in both classes.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Mr English will be in on Wednesday afternoons doing PE with both classes.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3200" dirty="0"/>
          </a:p>
          <a:p>
            <a:pPr>
              <a:buFont typeface="Arial" panose="020B0604020202020204" pitchFamily="34" charset="0"/>
              <a:buChar char="•"/>
            </a:pPr>
            <a:endParaRPr lang="en-GB" sz="3200" dirty="0"/>
          </a:p>
          <a:p>
            <a:pPr>
              <a:buFont typeface="Arial" panose="020B0604020202020204" pitchFamily="34" charset="0"/>
              <a:buChar char="•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56900011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Morning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087" y="1905802"/>
            <a:ext cx="10363826" cy="4562766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8:45am – doors open and children to come into the classroom from the Cawthra playground, not from the front of the Cawthra building.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There is no supervision on the playground before school so please wait with your child. Children are not to play on the field at all please as it brings mud/wet grass into the classrooms. They are also not to play in the ballcourt or on the trim trail.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Water bottles are kept on their tables.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Coats/bags on pegs (children have their own number which they know)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Lunchboxes on trolleys (outside 5Ls door in the morning)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Snacks in bag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Planners and reading books in school every day- this is particularly important on a Friday as this is when spellings are given out and stuck in. </a:t>
            </a:r>
          </a:p>
        </p:txBody>
      </p:sp>
    </p:spTree>
    <p:extLst>
      <p:ext uri="{BB962C8B-B14F-4D97-AF65-F5344CB8AC3E}">
        <p14:creationId xmlns:p14="http://schemas.microsoft.com/office/powerpoint/2010/main" val="256542154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the day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School ends at 3:30pm- collection is from the Cawthra playground.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Children to take lunch boxes, water bottles, planners and reading books home each day.</a:t>
            </a:r>
          </a:p>
        </p:txBody>
      </p:sp>
    </p:spTree>
    <p:extLst>
      <p:ext uri="{BB962C8B-B14F-4D97-AF65-F5344CB8AC3E}">
        <p14:creationId xmlns:p14="http://schemas.microsoft.com/office/powerpoint/2010/main" val="338220690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149" y="657706"/>
            <a:ext cx="10364451" cy="922900"/>
          </a:xfrm>
        </p:spPr>
        <p:txBody>
          <a:bodyPr/>
          <a:lstStyle/>
          <a:p>
            <a:r>
              <a:rPr lang="en-GB" dirty="0"/>
              <a:t>Autumn term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375" y="1820557"/>
            <a:ext cx="9101637" cy="4036423"/>
          </a:xfrm>
        </p:spPr>
        <p:txBody>
          <a:bodyPr>
            <a:normAutofit fontScale="70000" lnSpcReduction="20000"/>
          </a:bodyPr>
          <a:lstStyle/>
          <a:p>
            <a:pPr lvl="1"/>
            <a:r>
              <a:rPr lang="en-GB" sz="3600" dirty="0"/>
              <a:t>Our overall all topic for this term is Dynamic Dynasties.</a:t>
            </a:r>
          </a:p>
          <a:p>
            <a:pPr lvl="1"/>
            <a:r>
              <a:rPr lang="en-GB" sz="3600" dirty="0"/>
              <a:t>In Topic we’ll be looking at the Shang Dynasty (Bronze Age China).</a:t>
            </a:r>
          </a:p>
          <a:p>
            <a:pPr lvl="1"/>
            <a:r>
              <a:rPr lang="en-GB" sz="3600" dirty="0"/>
              <a:t>Science –  Forces and Earth and Space</a:t>
            </a:r>
          </a:p>
          <a:p>
            <a:pPr lvl="1"/>
            <a:r>
              <a:rPr lang="en-GB" sz="3600" dirty="0"/>
              <a:t>PE will be taught by Mr English on Wednesday, so children need to come dressed in PE kit.</a:t>
            </a:r>
          </a:p>
          <a:p>
            <a:pPr lvl="1"/>
            <a:r>
              <a:rPr lang="en-GB" sz="3600" dirty="0"/>
              <a:t>Parents’ Evening will be in November, with the date to be confirmed. </a:t>
            </a:r>
          </a:p>
          <a:p>
            <a:pPr lvl="1"/>
            <a:r>
              <a:rPr lang="en-GB" sz="3600" dirty="0"/>
              <a:t>Forest School sessions with Miss Galbraith– 3 sessions each class dates for each class to follow. </a:t>
            </a:r>
          </a:p>
          <a:p>
            <a:pPr lvl="1"/>
            <a:r>
              <a:rPr lang="en-GB" sz="3600" dirty="0"/>
              <a:t>We will also have the annual Year 5 Yule log decorating competition around Christmas time. </a:t>
            </a:r>
          </a:p>
        </p:txBody>
      </p:sp>
      <p:sp>
        <p:nvSpPr>
          <p:cNvPr id="4" name="AutoShape 2" descr="Image result for plant carto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3404" y="87768"/>
            <a:ext cx="2473797" cy="3256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2987328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Spring term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598" y="2423182"/>
            <a:ext cx="10674815" cy="4330321"/>
          </a:xfrm>
        </p:spPr>
        <p:txBody>
          <a:bodyPr>
            <a:normAutofit/>
          </a:bodyPr>
          <a:lstStyle/>
          <a:p>
            <a:pPr lvl="1"/>
            <a:r>
              <a:rPr lang="en-GB" sz="2800" dirty="0"/>
              <a:t>Our main topic is geography focused and we will be  looking at farming, food and land use.</a:t>
            </a:r>
          </a:p>
          <a:p>
            <a:pPr lvl="1"/>
            <a:r>
              <a:rPr lang="en-GB" sz="2800" dirty="0"/>
              <a:t>We are also hoping to go on a trip to the allotments in Bingham and to the eco farm in </a:t>
            </a:r>
            <a:r>
              <a:rPr lang="en-GB" sz="2800" dirty="0" err="1"/>
              <a:t>Screveton</a:t>
            </a:r>
            <a:r>
              <a:rPr lang="en-GB" sz="2800" dirty="0"/>
              <a:t>.</a:t>
            </a:r>
          </a:p>
          <a:p>
            <a:pPr lvl="1"/>
            <a:r>
              <a:rPr lang="en-GB" sz="2800" dirty="0"/>
              <a:t>In science, we will be learning about human reproduction and the ageing process.</a:t>
            </a:r>
          </a:p>
          <a:p>
            <a:pPr lvl="1"/>
            <a:r>
              <a:rPr lang="en-GB" sz="2800" dirty="0"/>
              <a:t>We are hoping to go to Toot Hill and use their kitchen classrooms to make seasonal soups, we have done this each of the last two years and it was excellent!</a:t>
            </a:r>
          </a:p>
          <a:p>
            <a:pPr lvl="1"/>
            <a:endParaRPr lang="en-GB" sz="1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627" y="68863"/>
            <a:ext cx="3539775" cy="2354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5609031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Summer term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891" y="2367092"/>
            <a:ext cx="10946675" cy="3424107"/>
          </a:xfrm>
        </p:spPr>
        <p:txBody>
          <a:bodyPr>
            <a:normAutofit fontScale="92500" lnSpcReduction="20000"/>
          </a:bodyPr>
          <a:lstStyle/>
          <a:p>
            <a:pPr lvl="1"/>
            <a:r>
              <a:rPr lang="en-GB" sz="4400" dirty="0"/>
              <a:t>Our main topic is Ancient Greece. The children will find out all about ancient Greece and write their own Greek myths, odes and Greek playscripts. We had a Greek Olympic day which we will be doing again this year.</a:t>
            </a:r>
          </a:p>
          <a:p>
            <a:pPr lvl="1"/>
            <a:r>
              <a:rPr lang="en-GB" sz="4400" dirty="0"/>
              <a:t>In science, we will be looking at properties of materials.</a:t>
            </a:r>
          </a:p>
        </p:txBody>
      </p:sp>
    </p:spTree>
    <p:extLst>
      <p:ext uri="{BB962C8B-B14F-4D97-AF65-F5344CB8AC3E}">
        <p14:creationId xmlns:p14="http://schemas.microsoft.com/office/powerpoint/2010/main" val="18889103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917577"/>
            <a:ext cx="9720071" cy="4391783"/>
          </a:xfrm>
        </p:spPr>
        <p:txBody>
          <a:bodyPr>
            <a:normAutofit fontScale="85000" lnSpcReduction="20000"/>
          </a:bodyPr>
          <a:lstStyle/>
          <a:p>
            <a:r>
              <a:rPr lang="en-GB" sz="3600" dirty="0"/>
              <a:t>Wednesday afternoons</a:t>
            </a:r>
          </a:p>
          <a:p>
            <a:pPr marL="128016" lvl="1" indent="0">
              <a:buNone/>
            </a:pPr>
            <a:endParaRPr lang="en-GB" sz="3600" dirty="0"/>
          </a:p>
          <a:p>
            <a:pPr lvl="1"/>
            <a:r>
              <a:rPr lang="en-GB" sz="3600" dirty="0"/>
              <a:t>Suitable for all weather types</a:t>
            </a:r>
          </a:p>
          <a:p>
            <a:pPr lvl="1"/>
            <a:r>
              <a:rPr lang="en-GB" sz="3600" dirty="0"/>
              <a:t>Children to come to school wearing kit</a:t>
            </a:r>
          </a:p>
          <a:p>
            <a:pPr lvl="1"/>
            <a:r>
              <a:rPr lang="en-GB" sz="3600" dirty="0"/>
              <a:t>No earrings (or a plaster covering if newly pierced)</a:t>
            </a:r>
          </a:p>
          <a:p>
            <a:pPr lvl="1"/>
            <a:r>
              <a:rPr lang="en-GB" sz="3600" dirty="0"/>
              <a:t>Hair tied back</a:t>
            </a:r>
          </a:p>
          <a:p>
            <a:pPr lvl="1"/>
            <a:r>
              <a:rPr lang="en-GB" sz="3600" dirty="0"/>
              <a:t>Extra socks</a:t>
            </a:r>
          </a:p>
          <a:p>
            <a:pPr lvl="1"/>
            <a:r>
              <a:rPr lang="en-GB" sz="3600" dirty="0"/>
              <a:t>PE kit is a plain white t-shirt, with no designer brands please. </a:t>
            </a:r>
          </a:p>
          <a:p>
            <a:pPr lvl="1"/>
            <a:r>
              <a:rPr lang="en-GB" sz="3600" dirty="0"/>
              <a:t>When it is cold, they can wear their school jumper on top of their PE kit.</a:t>
            </a:r>
          </a:p>
        </p:txBody>
      </p:sp>
      <p:pic>
        <p:nvPicPr>
          <p:cNvPr id="4106" name="Picture 10" descr="http://ies-alonsoquijano.centros.castillalamancha.es/sites/ies-alonsoquijano.centros.castillalamancha.es/files/styles/medium/public/anuncios/imagenes/Atletismo_ninos.jpg?itok=Wc1yPxa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1686" y="585216"/>
            <a:ext cx="1921721" cy="26928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621743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Given out on a Friday (starting Friday 6th).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Children will be given spellings and tested the following Friday (some children will be continuing with personalised spellings like they had last year)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The spellings usually follow a spelling rule which will be taught in our spelling lesson but there may be additional spellings too.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Children have a login for ‘Spelling Shed’, where they will be able to access games related to their weekly spellings (starting Friday 13</a:t>
            </a:r>
            <a:r>
              <a:rPr lang="en-GB" sz="2400" baseline="30000" dirty="0"/>
              <a:t>th</a:t>
            </a:r>
            <a:r>
              <a:rPr lang="en-GB" sz="2400" dirty="0"/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Spellings will also be glued into planners each week.</a:t>
            </a:r>
          </a:p>
        </p:txBody>
      </p:sp>
    </p:spTree>
    <p:extLst>
      <p:ext uri="{BB962C8B-B14F-4D97-AF65-F5344CB8AC3E}">
        <p14:creationId xmlns:p14="http://schemas.microsoft.com/office/powerpoint/2010/main" val="1428860061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677" y="2249424"/>
            <a:ext cx="9720071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endParaRPr lang="en-GB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Homework will be set on a Friday and submitted the following Friday (Starting Friday 20</a:t>
            </a:r>
            <a:r>
              <a:rPr lang="en-GB" sz="2800" baseline="30000" dirty="0"/>
              <a:t>th</a:t>
            </a:r>
            <a:r>
              <a:rPr lang="en-GB" sz="2800" dirty="0"/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Homework will often be set using Mathletics or TT Rockstars which will recap on our previous learning. It will also include reading comprehension, writing activities or research activities.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Please encourage your child to use Mathletics and Times Table Rockstars regularly (login details are stuck in their organisers) even when it is not set for homework.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Please sign organisers at the end of the week.</a:t>
            </a:r>
          </a:p>
        </p:txBody>
      </p:sp>
      <p:pic>
        <p:nvPicPr>
          <p:cNvPr id="5122" name="Picture 2" descr="Image result for book cart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462" y="110844"/>
            <a:ext cx="4130419" cy="27276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369400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834FA-0227-42D7-84C8-7FDB05A33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5 Reading Challenge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81036-C71E-4923-9EFB-C6063FAC65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Both classes have a reading challenge for the children to try and complete.</a:t>
            </a:r>
          </a:p>
          <a:p>
            <a:r>
              <a:rPr lang="en-GB" sz="2800" dirty="0"/>
              <a:t>They will be stuck in their organisers next week.</a:t>
            </a:r>
          </a:p>
          <a:p>
            <a:r>
              <a:rPr lang="en-GB" sz="2800" dirty="0"/>
              <a:t>Please sign to say when the children have completed each section.</a:t>
            </a:r>
          </a:p>
          <a:p>
            <a:r>
              <a:rPr lang="en-GB" sz="2800" dirty="0"/>
              <a:t>The aim is to encourage reading.</a:t>
            </a:r>
          </a:p>
          <a:p>
            <a:r>
              <a:rPr lang="en-GB" sz="2800" dirty="0"/>
              <a:t>Once they have completed the list, they will go into the class ‘Hall of Fame’. </a:t>
            </a:r>
          </a:p>
          <a:p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7DDDE6-B2CD-4BDE-8FCA-24B0597806F9}"/>
              </a:ext>
            </a:extLst>
          </p:cNvPr>
          <p:cNvPicPr/>
          <p:nvPr/>
        </p:nvPicPr>
        <p:blipFill rotWithShape="1">
          <a:blip r:embed="rId2"/>
          <a:srcRect l="21937" t="20099" r="52471" b="10148"/>
          <a:stretch/>
        </p:blipFill>
        <p:spPr bwMode="auto">
          <a:xfrm>
            <a:off x="9801017" y="83754"/>
            <a:ext cx="1886363" cy="20436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74860225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Increased levels of maturity/independence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Organisation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Reward systems in both class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‘Work hard be kind!’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6150" name="Picture 6" descr="Image result for star cart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7975" y="2084832"/>
            <a:ext cx="3636370" cy="325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031752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E-safety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Confidentiality – including social networks for Sports Day/Plays.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Please do not post photos or videos of other people’s children online as per the school policy.</a:t>
            </a:r>
          </a:p>
        </p:txBody>
      </p:sp>
      <p:pic>
        <p:nvPicPr>
          <p:cNvPr id="7170" name="Picture 2" descr="Image result for computer cart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039" y="3491592"/>
            <a:ext cx="2476500" cy="26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926787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DBA8A-2CDC-4BDC-91B9-F499FFBF4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/>
              <a:t>Has anyone got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551495659"/>
      </p:ext>
    </p:extLst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807</TotalTime>
  <Words>880</Words>
  <Application>Microsoft Office PowerPoint</Application>
  <PresentationFormat>Widescreen</PresentationFormat>
  <Paragraphs>74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Tw Cen MT</vt:lpstr>
      <vt:lpstr>Tw Cen MT Condensed</vt:lpstr>
      <vt:lpstr>Wingdings 3</vt:lpstr>
      <vt:lpstr>Integral</vt:lpstr>
      <vt:lpstr>Welcome to year 5</vt:lpstr>
      <vt:lpstr>Members of staff</vt:lpstr>
      <vt:lpstr>Morning routine</vt:lpstr>
      <vt:lpstr>End of the day routine</vt:lpstr>
      <vt:lpstr>Autumn term</vt:lpstr>
      <vt:lpstr>Spring term</vt:lpstr>
      <vt:lpstr>Summer term</vt:lpstr>
      <vt:lpstr>Pe</vt:lpstr>
      <vt:lpstr>spellings</vt:lpstr>
      <vt:lpstr>homework</vt:lpstr>
      <vt:lpstr>Year 5 Reading Challenge</vt:lpstr>
      <vt:lpstr>expectations</vt:lpstr>
      <vt:lpstr>E-safety</vt:lpstr>
      <vt:lpstr>Has anyone got 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4</dc:title>
  <dc:creator>Rebecca Cooke</dc:creator>
  <cp:lastModifiedBy>Tommy Lloyd</cp:lastModifiedBy>
  <cp:revision>97</cp:revision>
  <dcterms:created xsi:type="dcterms:W3CDTF">2015-09-04T14:43:21Z</dcterms:created>
  <dcterms:modified xsi:type="dcterms:W3CDTF">2024-09-27T10:44:23Z</dcterms:modified>
</cp:coreProperties>
</file>