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handoutMasterIdLst>
    <p:handoutMasterId r:id="rId29"/>
  </p:handoutMasterIdLst>
  <p:sldIdLst>
    <p:sldId id="256" r:id="rId2"/>
    <p:sldId id="289" r:id="rId3"/>
    <p:sldId id="270" r:id="rId4"/>
    <p:sldId id="304" r:id="rId5"/>
    <p:sldId id="319" r:id="rId6"/>
    <p:sldId id="320" r:id="rId7"/>
    <p:sldId id="278" r:id="rId8"/>
    <p:sldId id="296" r:id="rId9"/>
    <p:sldId id="305" r:id="rId10"/>
    <p:sldId id="294" r:id="rId11"/>
    <p:sldId id="277" r:id="rId12"/>
    <p:sldId id="291" r:id="rId13"/>
    <p:sldId id="300" r:id="rId14"/>
    <p:sldId id="301" r:id="rId15"/>
    <p:sldId id="302" r:id="rId16"/>
    <p:sldId id="303" r:id="rId17"/>
    <p:sldId id="271" r:id="rId18"/>
    <p:sldId id="313" r:id="rId19"/>
    <p:sldId id="310" r:id="rId20"/>
    <p:sldId id="309" r:id="rId21"/>
    <p:sldId id="279" r:id="rId22"/>
    <p:sldId id="283" r:id="rId23"/>
    <p:sldId id="265" r:id="rId24"/>
    <p:sldId id="285" r:id="rId25"/>
    <p:sldId id="293" r:id="rId26"/>
    <p:sldId id="307" r:id="rId27"/>
    <p:sldId id="308" r:id="rId28"/>
  </p:sldIdLst>
  <p:sldSz cx="9144000" cy="6858000" type="screen4x3"/>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773E82"/>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21691" autoAdjust="0"/>
    <p:restoredTop sz="94660"/>
  </p:normalViewPr>
  <p:slideViewPr>
    <p:cSldViewPr>
      <p:cViewPr varScale="1">
        <p:scale>
          <a:sx n="68" d="100"/>
          <a:sy n="68" d="100"/>
        </p:scale>
        <p:origin x="1194" y="60"/>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handoutMaster" Target="handoutMasters/handout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presProps" Target="presProps.xml"/><Relationship Id="rId8" Type="http://schemas.openxmlformats.org/officeDocument/2006/relationships/slide" Target="slides/slide7.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2.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6400" cy="4968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49688" y="0"/>
            <a:ext cx="2946400" cy="496888"/>
          </a:xfrm>
          <a:prstGeom prst="rect">
            <a:avLst/>
          </a:prstGeom>
        </p:spPr>
        <p:txBody>
          <a:bodyPr vert="horz" lIns="91440" tIns="45720" rIns="91440" bIns="45720" rtlCol="0"/>
          <a:lstStyle>
            <a:lvl1pPr algn="r">
              <a:defRPr sz="1200"/>
            </a:lvl1pPr>
          </a:lstStyle>
          <a:p>
            <a:fld id="{F9D39366-F969-4438-AF53-BC1B4655AA70}" type="datetimeFigureOut">
              <a:rPr lang="en-GB" smtClean="0"/>
              <a:t>15/07/2025</a:t>
            </a:fld>
            <a:endParaRPr lang="en-GB"/>
          </a:p>
        </p:txBody>
      </p:sp>
      <p:sp>
        <p:nvSpPr>
          <p:cNvPr id="4" name="Footer Placeholder 3"/>
          <p:cNvSpPr>
            <a:spLocks noGrp="1"/>
          </p:cNvSpPr>
          <p:nvPr>
            <p:ph type="ftr" sz="quarter" idx="2"/>
          </p:nvPr>
        </p:nvSpPr>
        <p:spPr>
          <a:xfrm>
            <a:off x="0" y="9429750"/>
            <a:ext cx="2946400" cy="496888"/>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49688" y="9429750"/>
            <a:ext cx="2946400" cy="496888"/>
          </a:xfrm>
          <a:prstGeom prst="rect">
            <a:avLst/>
          </a:prstGeom>
        </p:spPr>
        <p:txBody>
          <a:bodyPr vert="horz" lIns="91440" tIns="45720" rIns="91440" bIns="45720" rtlCol="0" anchor="b"/>
          <a:lstStyle>
            <a:lvl1pPr algn="r">
              <a:defRPr sz="1200"/>
            </a:lvl1pPr>
          </a:lstStyle>
          <a:p>
            <a:fld id="{70A60558-3623-4DE9-81E2-AD0C1F146131}" type="slidenum">
              <a:rPr lang="en-GB" smtClean="0"/>
              <a:t>‹#›</a:t>
            </a:fld>
            <a:endParaRPr lang="en-GB"/>
          </a:p>
        </p:txBody>
      </p:sp>
    </p:spTree>
    <p:extLst>
      <p:ext uri="{BB962C8B-B14F-4D97-AF65-F5344CB8AC3E}">
        <p14:creationId xmlns:p14="http://schemas.microsoft.com/office/powerpoint/2010/main" val="890236459"/>
      </p:ext>
    </p:extLst>
  </p:cSld>
  <p:clrMap bg1="lt1" tx1="dk1" bg2="lt2" tx2="dk2" accent1="accent1" accent2="accent2" accent3="accent3" accent4="accent4" accent5="accent5" accent6="accent6" hlink="hlink" folHlink="folHlink"/>
</p:handout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9" name="Title 8"/>
          <p:cNvSpPr>
            <a:spLocks noGrp="1"/>
          </p:cNvSpPr>
          <p:nvPr>
            <p:ph type="ctrTitle"/>
          </p:nvPr>
        </p:nvSpPr>
        <p:spPr>
          <a:xfrm>
            <a:off x="533400" y="1371600"/>
            <a:ext cx="7851648" cy="1828800"/>
          </a:xfrm>
          <a:ln>
            <a:noFill/>
          </a:ln>
        </p:spPr>
        <p:txBody>
          <a:bodyPr vert="horz" tIns="0" rIns="18288" bIns="0" anchor="b">
            <a:normAutofit/>
            <a:scene3d>
              <a:camera prst="orthographicFront"/>
              <a:lightRig rig="freezing" dir="t">
                <a:rot lat="0" lon="0" rev="5640000"/>
              </a:lightRig>
            </a:scene3d>
            <a:sp3d prstMaterial="flat">
              <a:bevelT w="38100" h="38100"/>
              <a:contourClr>
                <a:schemeClr val="tx2"/>
              </a:contourClr>
            </a:sp3d>
          </a:bodyPr>
          <a:lstStyle>
            <a:lvl1pPr algn="r" rtl="0">
              <a:spcBef>
                <a:spcPct val="0"/>
              </a:spcBef>
              <a:buNone/>
              <a:defRPr sz="5600" b="1">
                <a:ln>
                  <a:noFill/>
                </a:ln>
                <a:solidFill>
                  <a:schemeClr val="accent3">
                    <a:tint val="90000"/>
                    <a:satMod val="120000"/>
                  </a:schemeClr>
                </a:solidFill>
                <a:effectLst>
                  <a:outerShdw blurRad="38100" dist="25400" dir="5400000" algn="tl" rotWithShape="0">
                    <a:srgbClr val="000000">
                      <a:alpha val="43000"/>
                    </a:srgbClr>
                  </a:outerShdw>
                </a:effectLst>
                <a:latin typeface="+mj-lt"/>
                <a:ea typeface="+mj-ea"/>
                <a:cs typeface="+mj-cs"/>
              </a:defRPr>
            </a:lvl1pPr>
          </a:lstStyle>
          <a:p>
            <a:r>
              <a:rPr kumimoji="0" lang="en-US"/>
              <a:t>Click to edit Master title style</a:t>
            </a:r>
          </a:p>
        </p:txBody>
      </p:sp>
      <p:sp>
        <p:nvSpPr>
          <p:cNvPr id="17" name="Subtitle 16"/>
          <p:cNvSpPr>
            <a:spLocks noGrp="1"/>
          </p:cNvSpPr>
          <p:nvPr>
            <p:ph type="subTitle" idx="1"/>
          </p:nvPr>
        </p:nvSpPr>
        <p:spPr>
          <a:xfrm>
            <a:off x="533400" y="3228536"/>
            <a:ext cx="7854696" cy="1752600"/>
          </a:xfrm>
        </p:spPr>
        <p:txBody>
          <a:bodyPr lIns="0" rIns="18288"/>
          <a:lstStyle>
            <a:lvl1pPr marL="0" marR="45720" indent="0" algn="r">
              <a:buNone/>
              <a:defRPr>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a:t>Click to edit Master subtitle style</a:t>
            </a:r>
          </a:p>
        </p:txBody>
      </p:sp>
      <p:sp>
        <p:nvSpPr>
          <p:cNvPr id="30" name="Date Placeholder 29"/>
          <p:cNvSpPr>
            <a:spLocks noGrp="1"/>
          </p:cNvSpPr>
          <p:nvPr>
            <p:ph type="dt" sz="half" idx="10"/>
          </p:nvPr>
        </p:nvSpPr>
        <p:spPr/>
        <p:txBody>
          <a:bodyPr/>
          <a:lstStyle/>
          <a:p>
            <a:fld id="{946C81AB-32C7-46DB-9199-94711901C0F0}" type="datetimeFigureOut">
              <a:rPr lang="en-GB" smtClean="0"/>
              <a:pPr/>
              <a:t>15/07/2025</a:t>
            </a:fld>
            <a:endParaRPr lang="en-GB"/>
          </a:p>
        </p:txBody>
      </p:sp>
      <p:sp>
        <p:nvSpPr>
          <p:cNvPr id="19" name="Footer Placeholder 18"/>
          <p:cNvSpPr>
            <a:spLocks noGrp="1"/>
          </p:cNvSpPr>
          <p:nvPr>
            <p:ph type="ftr" sz="quarter" idx="11"/>
          </p:nvPr>
        </p:nvSpPr>
        <p:spPr/>
        <p:txBody>
          <a:bodyPr/>
          <a:lstStyle/>
          <a:p>
            <a:endParaRPr lang="en-GB"/>
          </a:p>
        </p:txBody>
      </p:sp>
      <p:sp>
        <p:nvSpPr>
          <p:cNvPr id="27" name="Slide Number Placeholder 26"/>
          <p:cNvSpPr>
            <a:spLocks noGrp="1"/>
          </p:cNvSpPr>
          <p:nvPr>
            <p:ph type="sldNum" sz="quarter" idx="12"/>
          </p:nvPr>
        </p:nvSpPr>
        <p:spPr/>
        <p:txBody>
          <a:bodyPr/>
          <a:lstStyle/>
          <a:p>
            <a:fld id="{D19A8AEA-2214-466C-BE86-57FC855A71DB}" type="slidenum">
              <a:rPr lang="en-GB" smtClean="0"/>
              <a:pPr/>
              <a:t>‹#›</a:t>
            </a:fld>
            <a:endParaRPr lang="en-GB"/>
          </a:p>
        </p:txBody>
      </p:sp>
    </p:spTree>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3" name="Content Placeholder 2"/>
          <p:cNvSpPr>
            <a:spLocks noGrp="1"/>
          </p:cNvSpPr>
          <p:nvPr>
            <p:ph idx="1"/>
          </p:nvPr>
        </p:nvSpPr>
        <p:spPr/>
        <p:txBody>
          <a:body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946C81AB-32C7-46DB-9199-94711901C0F0}" type="datetimeFigureOut">
              <a:rPr lang="en-GB" smtClean="0"/>
              <a:pPr/>
              <a:t>15/07/2025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19A8AEA-2214-466C-BE86-57FC855A71DB}" type="slidenum">
              <a:rPr lang="en-GB" smtClean="0"/>
              <a:pPr/>
              <a:t>‹#›</a:t>
            </a:fld>
            <a:endParaRPr lang="en-GB"/>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530352" y="1316736"/>
            <a:ext cx="7772400" cy="1362456"/>
          </a:xfrm>
          <a:ln>
            <a:noFill/>
          </a:ln>
        </p:spPr>
        <p:txBody>
          <a:bodyPr vert="horz" tIns="0" bIns="0" anchor="b">
            <a:noAutofit/>
            <a:scene3d>
              <a:camera prst="orthographicFront"/>
              <a:lightRig rig="freezing" dir="t">
                <a:rot lat="0" lon="0" rev="5640000"/>
              </a:lightRig>
            </a:scene3d>
            <a:sp3d prstMaterial="flat">
              <a:bevelT w="38100" h="38100"/>
            </a:sp3d>
          </a:bodyPr>
          <a:lstStyle>
            <a:lvl1pPr algn="l" rtl="0">
              <a:spcBef>
                <a:spcPct val="0"/>
              </a:spcBef>
              <a:buNone/>
              <a:defRPr lang="en-US" sz="5600" b="1" cap="none" baseline="0" dirty="0">
                <a:ln w="635">
                  <a:noFill/>
                </a:ln>
                <a:solidFill>
                  <a:schemeClr val="accent4">
                    <a:tint val="90000"/>
                    <a:satMod val="125000"/>
                  </a:schemeClr>
                </a:solidFill>
                <a:effectLst>
                  <a:outerShdw blurRad="38100" dist="25400" dir="5400000" algn="tl" rotWithShape="0">
                    <a:srgbClr val="000000">
                      <a:alpha val="43000"/>
                    </a:srgbClr>
                  </a:outerShdw>
                </a:effectLst>
                <a:latin typeface="+mj-lt"/>
                <a:ea typeface="+mj-ea"/>
                <a:cs typeface="+mj-cs"/>
              </a:defRPr>
            </a:lvl1pPr>
          </a:lstStyle>
          <a:p>
            <a:r>
              <a:rPr kumimoji="0" lang="en-US"/>
              <a:t>Click to edit Master title style</a:t>
            </a:r>
          </a:p>
        </p:txBody>
      </p:sp>
      <p:sp>
        <p:nvSpPr>
          <p:cNvPr id="3" name="Text Placeholder 2"/>
          <p:cNvSpPr>
            <a:spLocks noGrp="1"/>
          </p:cNvSpPr>
          <p:nvPr>
            <p:ph type="body" idx="1"/>
          </p:nvPr>
        </p:nvSpPr>
        <p:spPr>
          <a:xfrm>
            <a:off x="530352" y="2704664"/>
            <a:ext cx="7772400" cy="1509712"/>
          </a:xfrm>
        </p:spPr>
        <p:txBody>
          <a:bodyPr lIns="45720" rIns="45720" anchor="t"/>
          <a:lstStyle>
            <a:lvl1pPr marL="0" indent="0">
              <a:buNone/>
              <a:defRPr sz="22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a:t>Click to edit Master text styles</a:t>
            </a:r>
          </a:p>
        </p:txBody>
      </p:sp>
      <p:sp>
        <p:nvSpPr>
          <p:cNvPr id="4" name="Date Placeholder 3"/>
          <p:cNvSpPr>
            <a:spLocks noGrp="1"/>
          </p:cNvSpPr>
          <p:nvPr>
            <p:ph type="dt" sz="half" idx="10"/>
          </p:nvPr>
        </p:nvSpPr>
        <p:spPr/>
        <p:txBody>
          <a:bodyPr/>
          <a:lstStyle/>
          <a:p>
            <a:fld id="{946C81AB-32C7-46DB-9199-94711901C0F0}" type="datetimeFigureOut">
              <a:rPr lang="en-GB" smtClean="0"/>
              <a:pPr/>
              <a:t>15/07/2025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19A8AEA-2214-466C-BE86-57FC855A71DB}" type="slidenum">
              <a:rPr lang="en-GB" smtClean="0"/>
              <a:pPr/>
              <a:t>‹#›</a:t>
            </a:fld>
            <a:endParaRPr lang="en-GB"/>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229600" cy="1143000"/>
          </a:xfrm>
        </p:spPr>
        <p:txBody>
          <a:bodyPr/>
          <a:lstStyle/>
          <a:p>
            <a:r>
              <a:rPr kumimoji="0" lang="en-US"/>
              <a:t>Click to edit Master title style</a:t>
            </a:r>
          </a:p>
        </p:txBody>
      </p:sp>
      <p:sp>
        <p:nvSpPr>
          <p:cNvPr id="3" name="Content Placeholder 2"/>
          <p:cNvSpPr>
            <a:spLocks noGrp="1"/>
          </p:cNvSpPr>
          <p:nvPr>
            <p:ph sz="half" idx="1"/>
          </p:nvPr>
        </p:nvSpPr>
        <p:spPr>
          <a:xfrm>
            <a:off x="457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Content Placeholder 3"/>
          <p:cNvSpPr>
            <a:spLocks noGrp="1"/>
          </p:cNvSpPr>
          <p:nvPr>
            <p:ph sz="half" idx="2"/>
          </p:nvPr>
        </p:nvSpPr>
        <p:spPr>
          <a:xfrm>
            <a:off x="4648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5" name="Date Placeholder 4"/>
          <p:cNvSpPr>
            <a:spLocks noGrp="1"/>
          </p:cNvSpPr>
          <p:nvPr>
            <p:ph type="dt" sz="half" idx="10"/>
          </p:nvPr>
        </p:nvSpPr>
        <p:spPr/>
        <p:txBody>
          <a:bodyPr/>
          <a:lstStyle/>
          <a:p>
            <a:fld id="{946C81AB-32C7-46DB-9199-94711901C0F0}" type="datetimeFigureOut">
              <a:rPr lang="en-GB" smtClean="0"/>
              <a:pPr/>
              <a:t>15/07/2025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D19A8AEA-2214-466C-BE86-57FC855A71DB}" type="slidenum">
              <a:rPr lang="en-GB" smtClean="0"/>
              <a:pPr/>
              <a:t>‹#›</a:t>
            </a:fld>
            <a:endParaRPr lang="en-GB"/>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229600" cy="1143000"/>
          </a:xfrm>
        </p:spPr>
        <p:txBody>
          <a:bodyPr tIns="45720" anchor="b"/>
          <a:lstStyle>
            <a:lvl1pPr>
              <a:defRPr/>
            </a:lvl1pPr>
          </a:lstStyle>
          <a:p>
            <a:r>
              <a:rPr kumimoji="0" lang="en-US"/>
              <a:t>Click to edit Master title style</a:t>
            </a:r>
          </a:p>
        </p:txBody>
      </p:sp>
      <p:sp>
        <p:nvSpPr>
          <p:cNvPr id="3" name="Text Placeholder 2"/>
          <p:cNvSpPr>
            <a:spLocks noGrp="1"/>
          </p:cNvSpPr>
          <p:nvPr>
            <p:ph type="body" idx="1"/>
          </p:nvPr>
        </p:nvSpPr>
        <p:spPr>
          <a:xfrm>
            <a:off x="457200" y="1855248"/>
            <a:ext cx="4040188" cy="659352"/>
          </a:xfrm>
        </p:spPr>
        <p:txBody>
          <a:bodyPr lIns="45720" tIns="0" rIns="45720" bIns="0" anchor="ctr">
            <a:noAutofit/>
          </a:bodyP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en-US"/>
              <a:t>Click to edit Master text styles</a:t>
            </a:r>
          </a:p>
        </p:txBody>
      </p:sp>
      <p:sp>
        <p:nvSpPr>
          <p:cNvPr id="4" name="Text Placeholder 3"/>
          <p:cNvSpPr>
            <a:spLocks noGrp="1"/>
          </p:cNvSpPr>
          <p:nvPr>
            <p:ph type="body" sz="half" idx="3"/>
          </p:nvPr>
        </p:nvSpPr>
        <p:spPr>
          <a:xfrm>
            <a:off x="4645025" y="1859757"/>
            <a:ext cx="4041775" cy="654843"/>
          </a:xfrm>
        </p:spPr>
        <p:txBody>
          <a:bodyPr lIns="45720" tIns="0" rIns="45720" bIns="0" anchor="ct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en-US"/>
              <a:t>Click to edit Master text styles</a:t>
            </a:r>
          </a:p>
        </p:txBody>
      </p:sp>
      <p:sp>
        <p:nvSpPr>
          <p:cNvPr id="5" name="Content Placeholder 4"/>
          <p:cNvSpPr>
            <a:spLocks noGrp="1"/>
          </p:cNvSpPr>
          <p:nvPr>
            <p:ph sz="quarter" idx="2"/>
          </p:nvPr>
        </p:nvSpPr>
        <p:spPr>
          <a:xfrm>
            <a:off x="457200" y="2514600"/>
            <a:ext cx="4040188"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6" name="Content Placeholder 5"/>
          <p:cNvSpPr>
            <a:spLocks noGrp="1"/>
          </p:cNvSpPr>
          <p:nvPr>
            <p:ph sz="quarter" idx="4"/>
          </p:nvPr>
        </p:nvSpPr>
        <p:spPr>
          <a:xfrm>
            <a:off x="4645025" y="2514600"/>
            <a:ext cx="4041775"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7" name="Date Placeholder 6"/>
          <p:cNvSpPr>
            <a:spLocks noGrp="1"/>
          </p:cNvSpPr>
          <p:nvPr>
            <p:ph type="dt" sz="half" idx="10"/>
          </p:nvPr>
        </p:nvSpPr>
        <p:spPr/>
        <p:txBody>
          <a:bodyPr/>
          <a:lstStyle/>
          <a:p>
            <a:fld id="{946C81AB-32C7-46DB-9199-94711901C0F0}" type="datetimeFigureOut">
              <a:rPr lang="en-GB" smtClean="0"/>
              <a:pPr/>
              <a:t>15/07/2025</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D19A8AEA-2214-466C-BE86-57FC855A71DB}" type="slidenum">
              <a:rPr lang="en-GB" smtClean="0"/>
              <a:pPr/>
              <a:t>‹#›</a:t>
            </a:fld>
            <a:endParaRPr lang="en-GB"/>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305800" cy="1143000"/>
          </a:xfrm>
        </p:spPr>
        <p:txBody>
          <a:bodyPr vert="horz" tIns="45720" bIns="0" anchor="b">
            <a:normAutofit/>
            <a:scene3d>
              <a:camera prst="orthographicFront"/>
              <a:lightRig rig="freezing" dir="t">
                <a:rot lat="0" lon="0" rev="5640000"/>
              </a:lightRig>
            </a:scene3d>
            <a:sp3d prstMaterial="flat">
              <a:contourClr>
                <a:schemeClr val="tx2"/>
              </a:contourClr>
            </a:sp3d>
          </a:bodyPr>
          <a:lstStyle>
            <a:lvl1pPr algn="l" rtl="0">
              <a:spcBef>
                <a:spcPct val="0"/>
              </a:spcBef>
              <a:buNone/>
              <a:defRPr sz="5000" b="0">
                <a:ln>
                  <a:noFill/>
                </a:ln>
                <a:solidFill>
                  <a:schemeClr val="tx2"/>
                </a:solidFill>
                <a:effectLst/>
                <a:latin typeface="+mj-lt"/>
                <a:ea typeface="+mj-ea"/>
                <a:cs typeface="+mj-cs"/>
              </a:defRPr>
            </a:lvl1pPr>
          </a:lstStyle>
          <a:p>
            <a:r>
              <a:rPr kumimoji="0" lang="en-US"/>
              <a:t>Click to edit Master title style</a:t>
            </a:r>
          </a:p>
        </p:txBody>
      </p:sp>
      <p:sp>
        <p:nvSpPr>
          <p:cNvPr id="3" name="Date Placeholder 2"/>
          <p:cNvSpPr>
            <a:spLocks noGrp="1"/>
          </p:cNvSpPr>
          <p:nvPr>
            <p:ph type="dt" sz="half" idx="10"/>
          </p:nvPr>
        </p:nvSpPr>
        <p:spPr/>
        <p:txBody>
          <a:bodyPr/>
          <a:lstStyle/>
          <a:p>
            <a:fld id="{946C81AB-32C7-46DB-9199-94711901C0F0}" type="datetimeFigureOut">
              <a:rPr lang="en-GB" smtClean="0"/>
              <a:pPr/>
              <a:t>15/07/2025</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D19A8AEA-2214-466C-BE86-57FC855A71DB}" type="slidenum">
              <a:rPr lang="en-GB" smtClean="0"/>
              <a:pPr/>
              <a:t>‹#›</a:t>
            </a:fld>
            <a:endParaRPr lang="en-GB"/>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46C81AB-32C7-46DB-9199-94711901C0F0}" type="datetimeFigureOut">
              <a:rPr lang="en-GB" smtClean="0"/>
              <a:pPr/>
              <a:t>15/07/2025</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D19A8AEA-2214-466C-BE86-57FC855A71DB}" type="slidenum">
              <a:rPr lang="en-GB" smtClean="0"/>
              <a:pPr/>
              <a:t>‹#›</a:t>
            </a:fld>
            <a:endParaRPr lang="en-GB"/>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5800" y="514352"/>
            <a:ext cx="2743200" cy="1162050"/>
          </a:xfrm>
        </p:spPr>
        <p:txBody>
          <a:bodyPr lIns="0" anchor="b">
            <a:noAutofit/>
          </a:bodyPr>
          <a:lstStyle>
            <a:lvl1pPr algn="l" rtl="0">
              <a:spcBef>
                <a:spcPct val="0"/>
              </a:spcBef>
              <a:buNone/>
              <a:defRPr sz="2600" b="0">
                <a:ln>
                  <a:noFill/>
                </a:ln>
                <a:solidFill>
                  <a:schemeClr val="tx2"/>
                </a:solidFill>
                <a:effectLst/>
                <a:latin typeface="+mj-lt"/>
                <a:ea typeface="+mj-ea"/>
                <a:cs typeface="+mj-cs"/>
              </a:defRPr>
            </a:lvl1pPr>
          </a:lstStyle>
          <a:p>
            <a:r>
              <a:rPr kumimoji="0" lang="en-US"/>
              <a:t>Click to edit Master title style</a:t>
            </a:r>
          </a:p>
        </p:txBody>
      </p:sp>
      <p:sp>
        <p:nvSpPr>
          <p:cNvPr id="3" name="Text Placeholder 2"/>
          <p:cNvSpPr>
            <a:spLocks noGrp="1"/>
          </p:cNvSpPr>
          <p:nvPr>
            <p:ph type="body" idx="2"/>
          </p:nvPr>
        </p:nvSpPr>
        <p:spPr>
          <a:xfrm>
            <a:off x="685800" y="1676400"/>
            <a:ext cx="2743200" cy="4572000"/>
          </a:xfrm>
        </p:spPr>
        <p:txBody>
          <a:bodyPr lIns="18288" rIns="18288"/>
          <a:lstStyle>
            <a:lvl1pPr marL="0" indent="0" algn="l">
              <a:buNone/>
              <a:defRPr sz="1400"/>
            </a:lvl1pPr>
            <a:lvl2pPr indent="0" algn="l">
              <a:buNone/>
              <a:defRPr sz="1200"/>
            </a:lvl2pPr>
            <a:lvl3pPr indent="0" algn="l">
              <a:buNone/>
              <a:defRPr sz="1000"/>
            </a:lvl3pPr>
            <a:lvl4pPr indent="0" algn="l">
              <a:buNone/>
              <a:defRPr sz="900"/>
            </a:lvl4pPr>
            <a:lvl5pPr indent="0" algn="l">
              <a:buNone/>
              <a:defRPr sz="900"/>
            </a:lvl5pPr>
          </a:lstStyle>
          <a:p>
            <a:pPr lvl="0" eaLnBrk="1" latinLnBrk="0" hangingPunct="1"/>
            <a:r>
              <a:rPr kumimoji="0" lang="en-US"/>
              <a:t>Click to edit Master text styles</a:t>
            </a:r>
          </a:p>
        </p:txBody>
      </p:sp>
      <p:sp>
        <p:nvSpPr>
          <p:cNvPr id="4" name="Content Placeholder 3"/>
          <p:cNvSpPr>
            <a:spLocks noGrp="1"/>
          </p:cNvSpPr>
          <p:nvPr>
            <p:ph sz="half" idx="1"/>
          </p:nvPr>
        </p:nvSpPr>
        <p:spPr>
          <a:xfrm>
            <a:off x="3575050" y="1676400"/>
            <a:ext cx="5111750" cy="4572000"/>
          </a:xfrm>
        </p:spPr>
        <p:txBody>
          <a:bodyPr tIns="0"/>
          <a:lstStyle>
            <a:lvl1pPr>
              <a:defRPr sz="2800"/>
            </a:lvl1pPr>
            <a:lvl2pPr>
              <a:defRPr sz="2600"/>
            </a:lvl2pPr>
            <a:lvl3pPr>
              <a:defRPr sz="2400"/>
            </a:lvl3pPr>
            <a:lvl4pPr>
              <a:defRPr sz="2000"/>
            </a:lvl4pPr>
            <a:lvl5pPr>
              <a:defRPr sz="1800"/>
            </a:lvl5p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5" name="Date Placeholder 4"/>
          <p:cNvSpPr>
            <a:spLocks noGrp="1"/>
          </p:cNvSpPr>
          <p:nvPr>
            <p:ph type="dt" sz="half" idx="10"/>
          </p:nvPr>
        </p:nvSpPr>
        <p:spPr/>
        <p:txBody>
          <a:bodyPr/>
          <a:lstStyle/>
          <a:p>
            <a:fld id="{946C81AB-32C7-46DB-9199-94711901C0F0}" type="datetimeFigureOut">
              <a:rPr lang="en-GB" smtClean="0"/>
              <a:pPr/>
              <a:t>15/07/2025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D19A8AEA-2214-466C-BE86-57FC855A71DB}" type="slidenum">
              <a:rPr lang="en-GB" smtClean="0"/>
              <a:pPr/>
              <a:t>‹#›</a:t>
            </a:fld>
            <a:endParaRPr lang="en-GB"/>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9" name="Snip and Round Single Corner Rectangle 8"/>
          <p:cNvSpPr/>
          <p:nvPr/>
        </p:nvSpPr>
        <p:spPr>
          <a:xfrm rot="420000" flipV="1">
            <a:off x="3165753" y="1108077"/>
            <a:ext cx="5257800" cy="4114800"/>
          </a:xfrm>
          <a:prstGeom prst="snipRoundRect">
            <a:avLst>
              <a:gd name="adj1" fmla="val 0"/>
              <a:gd name="adj2" fmla="val 3646"/>
            </a:avLst>
          </a:prstGeom>
          <a:solidFill>
            <a:srgbClr val="FFFFFF"/>
          </a:solidFill>
          <a:ln w="3175" cap="rnd" cmpd="sng" algn="ctr">
            <a:solidFill>
              <a:srgbClr val="C0C0C0"/>
            </a:solidFill>
            <a:prstDash val="solid"/>
          </a:ln>
          <a:effectLst>
            <a:outerShdw blurRad="63500" dist="38500" dir="7500000" sx="98500" sy="100080" kx="100000" algn="tl" rotWithShape="0">
              <a:srgbClr val="000000">
                <a:alpha val="25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12" name="Right Triangle 11"/>
          <p:cNvSpPr/>
          <p:nvPr/>
        </p:nvSpPr>
        <p:spPr>
          <a:xfrm rot="420000" flipV="1">
            <a:off x="8004134" y="5359769"/>
            <a:ext cx="155448" cy="155448"/>
          </a:xfrm>
          <a:prstGeom prst="rtTriangle">
            <a:avLst/>
          </a:prstGeom>
          <a:solidFill>
            <a:srgbClr val="FFFFFF"/>
          </a:solidFill>
          <a:ln w="12700" cap="flat" cmpd="sng" algn="ctr">
            <a:solidFill>
              <a:srgbClr val="FFFFFF"/>
            </a:solidFill>
            <a:prstDash val="solid"/>
            <a:bevel/>
          </a:ln>
          <a:effectLst>
            <a:outerShdw blurRad="19685" dist="6350" dir="12900000" algn="tl" rotWithShape="0">
              <a:srgbClr val="000000">
                <a:alpha val="47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2" name="Title 1"/>
          <p:cNvSpPr>
            <a:spLocks noGrp="1"/>
          </p:cNvSpPr>
          <p:nvPr>
            <p:ph type="title"/>
          </p:nvPr>
        </p:nvSpPr>
        <p:spPr>
          <a:xfrm>
            <a:off x="609600" y="1176996"/>
            <a:ext cx="2212848" cy="1582621"/>
          </a:xfrm>
        </p:spPr>
        <p:txBody>
          <a:bodyPr vert="horz" lIns="45720" tIns="45720" rIns="45720" bIns="45720" anchor="b"/>
          <a:lstStyle>
            <a:lvl1pPr algn="l">
              <a:buNone/>
              <a:defRPr sz="2000" b="1">
                <a:solidFill>
                  <a:schemeClr val="tx2"/>
                </a:solidFill>
              </a:defRPr>
            </a:lvl1pPr>
          </a:lstStyle>
          <a:p>
            <a:r>
              <a:rPr kumimoji="0" lang="en-US"/>
              <a:t>Click to edit Master title style</a:t>
            </a:r>
          </a:p>
        </p:txBody>
      </p:sp>
      <p:sp>
        <p:nvSpPr>
          <p:cNvPr id="4" name="Text Placeholder 3"/>
          <p:cNvSpPr>
            <a:spLocks noGrp="1"/>
          </p:cNvSpPr>
          <p:nvPr>
            <p:ph type="body" sz="half" idx="2"/>
          </p:nvPr>
        </p:nvSpPr>
        <p:spPr>
          <a:xfrm>
            <a:off x="609600" y="2828785"/>
            <a:ext cx="2209800" cy="2179320"/>
          </a:xfrm>
        </p:spPr>
        <p:txBody>
          <a:bodyPr lIns="64008" rIns="45720" bIns="45720" anchor="t"/>
          <a:lstStyle>
            <a:lvl1pPr marL="0" indent="0" algn="l">
              <a:spcBef>
                <a:spcPts val="250"/>
              </a:spcBef>
              <a:buFontTx/>
              <a:buNone/>
              <a:defRPr sz="1300"/>
            </a:lvl1pPr>
            <a:lvl2pPr>
              <a:defRPr sz="1200"/>
            </a:lvl2pPr>
            <a:lvl3pPr>
              <a:defRPr sz="1000"/>
            </a:lvl3pPr>
            <a:lvl4pPr>
              <a:defRPr sz="900"/>
            </a:lvl4pPr>
            <a:lvl5pPr>
              <a:defRPr sz="900"/>
            </a:lvl5pPr>
          </a:lstStyle>
          <a:p>
            <a:pPr lvl="0" eaLnBrk="1" latinLnBrk="0" hangingPunct="1"/>
            <a:r>
              <a:rPr kumimoji="0" lang="en-US"/>
              <a:t>Click to edit Master text styles</a:t>
            </a:r>
          </a:p>
        </p:txBody>
      </p:sp>
      <p:sp>
        <p:nvSpPr>
          <p:cNvPr id="5" name="Date Placeholder 4"/>
          <p:cNvSpPr>
            <a:spLocks noGrp="1"/>
          </p:cNvSpPr>
          <p:nvPr>
            <p:ph type="dt" sz="half" idx="10"/>
          </p:nvPr>
        </p:nvSpPr>
        <p:spPr/>
        <p:txBody>
          <a:bodyPr/>
          <a:lstStyle/>
          <a:p>
            <a:fld id="{946C81AB-32C7-46DB-9199-94711901C0F0}" type="datetimeFigureOut">
              <a:rPr lang="en-GB" smtClean="0"/>
              <a:pPr/>
              <a:t>15/07/2025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a:xfrm>
            <a:off x="8077200" y="6356350"/>
            <a:ext cx="609600" cy="365125"/>
          </a:xfrm>
        </p:spPr>
        <p:txBody>
          <a:bodyPr/>
          <a:lstStyle/>
          <a:p>
            <a:fld id="{D19A8AEA-2214-466C-BE86-57FC855A71DB}" type="slidenum">
              <a:rPr lang="en-GB" smtClean="0"/>
              <a:pPr/>
              <a:t>‹#›</a:t>
            </a:fld>
            <a:endParaRPr lang="en-GB"/>
          </a:p>
        </p:txBody>
      </p:sp>
      <p:sp>
        <p:nvSpPr>
          <p:cNvPr id="3" name="Picture Placeholder 2"/>
          <p:cNvSpPr>
            <a:spLocks noGrp="1"/>
          </p:cNvSpPr>
          <p:nvPr>
            <p:ph type="pic" idx="1"/>
          </p:nvPr>
        </p:nvSpPr>
        <p:spPr>
          <a:xfrm rot="420000">
            <a:off x="3485793" y="1199517"/>
            <a:ext cx="4617720" cy="3931920"/>
          </a:xfrm>
          <a:prstGeom prst="rect">
            <a:avLst/>
          </a:prstGeom>
          <a:solidFill>
            <a:schemeClr val="bg2"/>
          </a:solidFill>
          <a:ln w="3000" cap="rnd">
            <a:solidFill>
              <a:srgbClr val="C0C0C0"/>
            </a:solidFill>
            <a:round/>
          </a:ln>
          <a:effectLst/>
        </p:spPr>
        <p:txBody>
          <a:bodyPr/>
          <a:lstStyle>
            <a:lvl1pPr marL="0" indent="0">
              <a:buNone/>
              <a:defRPr sz="3200"/>
            </a:lvl1pPr>
          </a:lstStyle>
          <a:p>
            <a:r>
              <a:rPr kumimoji="0" lang="en-US"/>
              <a:t>Click icon to add picture</a:t>
            </a:r>
            <a:endParaRPr kumimoji="0" lang="en-US" dirty="0"/>
          </a:p>
        </p:txBody>
      </p:sp>
      <p:sp>
        <p:nvSpPr>
          <p:cNvPr id="10" name="Freeform 9"/>
          <p:cNvSpPr>
            <a:spLocks/>
          </p:cNvSpPr>
          <p:nvPr/>
        </p:nvSpPr>
        <p:spPr bwMode="auto">
          <a:xfrm flipV="1">
            <a:off x="-9525" y="5816600"/>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11" name="Freeform 10"/>
          <p:cNvSpPr>
            <a:spLocks/>
          </p:cNvSpPr>
          <p:nvPr/>
        </p:nvSpPr>
        <p:spPr bwMode="auto">
          <a:xfrm flipV="1">
            <a:off x="4381500" y="6219825"/>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3" name="Vertical Text Placeholder 2"/>
          <p:cNvSpPr>
            <a:spLocks noGrp="1"/>
          </p:cNvSpPr>
          <p:nvPr>
            <p:ph type="body" orient="vert" idx="1"/>
          </p:nvPr>
        </p:nvSpPr>
        <p:spPr/>
        <p:txBody>
          <a:bodyPr vert="eaVer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946C81AB-32C7-46DB-9199-94711901C0F0}" type="datetimeFigureOut">
              <a:rPr lang="en-GB" smtClean="0"/>
              <a:pPr/>
              <a:t>15/07/2025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19A8AEA-2214-466C-BE86-57FC855A71DB}" type="slidenum">
              <a:rPr lang="en-GB" smtClean="0"/>
              <a:pPr/>
              <a:t>‹#›</a:t>
            </a:fld>
            <a:endParaRPr lang="en-GB"/>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914401"/>
            <a:ext cx="2057400" cy="5211763"/>
          </a:xfrm>
        </p:spPr>
        <p:txBody>
          <a:bodyPr vert="eaVert"/>
          <a:lstStyle/>
          <a:p>
            <a:r>
              <a:rPr kumimoji="0" lang="en-US"/>
              <a:t>Click to edit Master title style</a:t>
            </a:r>
          </a:p>
        </p:txBody>
      </p:sp>
      <p:sp>
        <p:nvSpPr>
          <p:cNvPr id="3" name="Vertical Text Placeholder 2"/>
          <p:cNvSpPr>
            <a:spLocks noGrp="1"/>
          </p:cNvSpPr>
          <p:nvPr>
            <p:ph type="body" orient="vert" idx="1"/>
          </p:nvPr>
        </p:nvSpPr>
        <p:spPr>
          <a:xfrm>
            <a:off x="457200" y="914401"/>
            <a:ext cx="6019800" cy="5211763"/>
          </a:xfrm>
        </p:spPr>
        <p:txBody>
          <a:bodyPr vert="eaVer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946C81AB-32C7-46DB-9199-94711901C0F0}" type="datetimeFigureOut">
              <a:rPr lang="en-GB" smtClean="0"/>
              <a:pPr/>
              <a:t>15/07/2025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19A8AEA-2214-466C-BE86-57FC855A71DB}" type="slidenum">
              <a:rPr lang="en-GB" smtClean="0"/>
              <a:pPr/>
              <a:t>‹#›</a:t>
            </a:fld>
            <a:endParaRPr lang="en-GB"/>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rgbClr val="773E82"/>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tileRect/>
        </a:gradFill>
        <a:effectLst/>
      </p:bgPr>
    </p:bg>
    <p:spTree>
      <p:nvGrpSpPr>
        <p:cNvPr id="1" name=""/>
        <p:cNvGrpSpPr/>
        <p:nvPr/>
      </p:nvGrpSpPr>
      <p:grpSpPr>
        <a:xfrm>
          <a:off x="0" y="0"/>
          <a:ext cx="0" cy="0"/>
          <a:chOff x="0" y="0"/>
          <a:chExt cx="0" cy="0"/>
        </a:xfrm>
      </p:grpSpPr>
      <p:sp>
        <p:nvSpPr>
          <p:cNvPr id="7" name="Freeform 6"/>
          <p:cNvSpPr>
            <a:spLocks/>
          </p:cNvSpPr>
          <p:nvPr/>
        </p:nvSpPr>
        <p:spPr bwMode="auto">
          <a:xfrm>
            <a:off x="-9525" y="-7144"/>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8" name="Freeform 7"/>
          <p:cNvSpPr>
            <a:spLocks/>
          </p:cNvSpPr>
          <p:nvPr/>
        </p:nvSpPr>
        <p:spPr bwMode="auto">
          <a:xfrm>
            <a:off x="4381500" y="-7144"/>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9" name="Title Placeholder 8"/>
          <p:cNvSpPr>
            <a:spLocks noGrp="1"/>
          </p:cNvSpPr>
          <p:nvPr>
            <p:ph type="title"/>
          </p:nvPr>
        </p:nvSpPr>
        <p:spPr>
          <a:xfrm>
            <a:off x="457200" y="704088"/>
            <a:ext cx="8229600" cy="1143000"/>
          </a:xfrm>
          <a:prstGeom prst="rect">
            <a:avLst/>
          </a:prstGeom>
        </p:spPr>
        <p:txBody>
          <a:bodyPr vert="horz" lIns="0" rIns="0" bIns="0" anchor="b">
            <a:normAutofit/>
          </a:bodyPr>
          <a:lstStyle/>
          <a:p>
            <a:r>
              <a:rPr kumimoji="0" lang="en-US"/>
              <a:t>Click to edit Master title style</a:t>
            </a:r>
          </a:p>
        </p:txBody>
      </p:sp>
      <p:sp>
        <p:nvSpPr>
          <p:cNvPr id="30" name="Text Placeholder 29"/>
          <p:cNvSpPr>
            <a:spLocks noGrp="1"/>
          </p:cNvSpPr>
          <p:nvPr>
            <p:ph type="body" idx="1"/>
          </p:nvPr>
        </p:nvSpPr>
        <p:spPr>
          <a:xfrm>
            <a:off x="457200" y="1935480"/>
            <a:ext cx="8229600" cy="4389120"/>
          </a:xfrm>
          <a:prstGeom prst="rect">
            <a:avLst/>
          </a:prstGeom>
        </p:spPr>
        <p:txBody>
          <a:bodyPr vert="horz">
            <a:normAutofit/>
          </a:bodyPr>
          <a:lstStyle/>
          <a:p>
            <a:pPr lvl="0" eaLnBrk="1" latinLnBrk="0" hangingPunct="1"/>
            <a:r>
              <a:rPr kumimoji="0" lang="en-US"/>
              <a:t>Click to edit Master text styles</a:t>
            </a:r>
          </a:p>
          <a:p>
            <a:pPr lvl="1" eaLnBrk="1" latinLnBrk="0" hangingPunct="1"/>
            <a:r>
              <a:rPr kumimoji="0" lang="en-US"/>
              <a:t>Second level</a:t>
            </a:r>
          </a:p>
          <a:p>
            <a:pPr lvl="2" eaLnBrk="1" latinLnBrk="0" hangingPunct="1"/>
            <a:r>
              <a:rPr kumimoji="0" lang="en-US"/>
              <a:t>Third level</a:t>
            </a:r>
          </a:p>
          <a:p>
            <a:pPr lvl="3" eaLnBrk="1" latinLnBrk="0" hangingPunct="1"/>
            <a:r>
              <a:rPr kumimoji="0" lang="en-US"/>
              <a:t>Fourth level</a:t>
            </a:r>
          </a:p>
          <a:p>
            <a:pPr lvl="4" eaLnBrk="1" latinLnBrk="0" hangingPunct="1"/>
            <a:r>
              <a:rPr kumimoji="0" lang="en-US"/>
              <a:t>Fifth level</a:t>
            </a:r>
          </a:p>
        </p:txBody>
      </p:sp>
      <p:sp>
        <p:nvSpPr>
          <p:cNvPr id="10" name="Date Placeholder 9"/>
          <p:cNvSpPr>
            <a:spLocks noGrp="1"/>
          </p:cNvSpPr>
          <p:nvPr>
            <p:ph type="dt" sz="half" idx="2"/>
          </p:nvPr>
        </p:nvSpPr>
        <p:spPr>
          <a:xfrm>
            <a:off x="457200" y="6356350"/>
            <a:ext cx="21336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fld id="{946C81AB-32C7-46DB-9199-94711901C0F0}" type="datetimeFigureOut">
              <a:rPr lang="en-GB" smtClean="0"/>
              <a:pPr/>
              <a:t>15/07/2025</a:t>
            </a:fld>
            <a:endParaRPr lang="en-GB"/>
          </a:p>
        </p:txBody>
      </p:sp>
      <p:sp>
        <p:nvSpPr>
          <p:cNvPr id="22" name="Footer Placeholder 21"/>
          <p:cNvSpPr>
            <a:spLocks noGrp="1"/>
          </p:cNvSpPr>
          <p:nvPr>
            <p:ph type="ftr" sz="quarter" idx="3"/>
          </p:nvPr>
        </p:nvSpPr>
        <p:spPr>
          <a:xfrm>
            <a:off x="2667000" y="6356350"/>
            <a:ext cx="33528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endParaRPr lang="en-GB"/>
          </a:p>
        </p:txBody>
      </p:sp>
      <p:sp>
        <p:nvSpPr>
          <p:cNvPr id="18" name="Slide Number Placeholder 17"/>
          <p:cNvSpPr>
            <a:spLocks noGrp="1"/>
          </p:cNvSpPr>
          <p:nvPr>
            <p:ph type="sldNum" sz="quarter" idx="4"/>
          </p:nvPr>
        </p:nvSpPr>
        <p:spPr>
          <a:xfrm>
            <a:off x="7924800" y="6356350"/>
            <a:ext cx="762000" cy="365125"/>
          </a:xfrm>
          <a:prstGeom prst="rect">
            <a:avLst/>
          </a:prstGeom>
        </p:spPr>
        <p:txBody>
          <a:bodyPr vert="horz" lIns="0" tIns="0" rIns="0" bIns="0" anchor="b"/>
          <a:lstStyle>
            <a:lvl1pPr algn="r" eaLnBrk="1" latinLnBrk="0" hangingPunct="1">
              <a:defRPr kumimoji="0" sz="1200">
                <a:solidFill>
                  <a:schemeClr val="tx2">
                    <a:shade val="90000"/>
                  </a:schemeClr>
                </a:solidFill>
              </a:defRPr>
            </a:lvl1pPr>
          </a:lstStyle>
          <a:p>
            <a:fld id="{D19A8AEA-2214-466C-BE86-57FC855A71DB}" type="slidenum">
              <a:rPr lang="en-GB" smtClean="0"/>
              <a:pPr/>
              <a:t>‹#›</a:t>
            </a:fld>
            <a:endParaRPr lang="en-GB"/>
          </a:p>
        </p:txBody>
      </p:sp>
      <p:grpSp>
        <p:nvGrpSpPr>
          <p:cNvPr id="2" name="Group 1"/>
          <p:cNvGrpSpPr/>
          <p:nvPr/>
        </p:nvGrpSpPr>
        <p:grpSpPr>
          <a:xfrm>
            <a:off x="-19017" y="202408"/>
            <a:ext cx="9180548" cy="649224"/>
            <a:chOff x="-19045" y="216550"/>
            <a:chExt cx="9180548" cy="649224"/>
          </a:xfrm>
        </p:grpSpPr>
        <p:sp>
          <p:nvSpPr>
            <p:cNvPr id="12" name="Freeform 11"/>
            <p:cNvSpPr>
              <a:spLocks/>
            </p:cNvSpPr>
            <p:nvPr/>
          </p:nvSpPr>
          <p:spPr bwMode="auto">
            <a:xfrm rot="21435692">
              <a:off x="-19045" y="216550"/>
              <a:ext cx="9163050" cy="649224"/>
            </a:xfrm>
            <a:custGeom>
              <a:avLst>
                <a:gd name="A1" fmla="val 0"/>
                <a:gd name="A2" fmla="val 0"/>
                <a:gd name="A3" fmla="val 0"/>
                <a:gd name="A4" fmla="val 0"/>
                <a:gd name="A5" fmla="val 0"/>
                <a:gd name="A6" fmla="val 0"/>
                <a:gd name="A7" fmla="val 0"/>
                <a:gd name="A8" fmla="val 0"/>
              </a:avLst>
              <a:gdLst/>
              <a:ahLst/>
              <a:cxnLst>
                <a:cxn ang="0">
                  <a:pos x="0" y="966"/>
                </a:cxn>
                <a:cxn ang="0">
                  <a:pos x="1608" y="282"/>
                </a:cxn>
                <a:cxn ang="0">
                  <a:pos x="4110" y="1008"/>
                </a:cxn>
                <a:cxn ang="0">
                  <a:pos x="5772" y="0"/>
                </a:cxn>
              </a:cxnLst>
              <a:rect l="0" t="0" r="0" b="0"/>
              <a:pathLst>
                <a:path w="5772" h="1055">
                  <a:moveTo>
                    <a:pt x="0" y="966"/>
                  </a:moveTo>
                  <a:cubicBezTo>
                    <a:pt x="282" y="738"/>
                    <a:pt x="923" y="275"/>
                    <a:pt x="1608" y="282"/>
                  </a:cubicBezTo>
                  <a:cubicBezTo>
                    <a:pt x="2293" y="289"/>
                    <a:pt x="3416" y="1055"/>
                    <a:pt x="4110" y="1008"/>
                  </a:cubicBezTo>
                  <a:cubicBezTo>
                    <a:pt x="4804" y="961"/>
                    <a:pt x="5426" y="210"/>
                    <a:pt x="5772" y="0"/>
                  </a:cubicBezTo>
                </a:path>
              </a:pathLst>
            </a:custGeom>
            <a:noFill/>
            <a:ln w="10795" cap="flat" cmpd="sng" algn="ctr">
              <a:gradFill>
                <a:gsLst>
                  <a:gs pos="74000">
                    <a:schemeClr val="accent3">
                      <a:shade val="75000"/>
                    </a:schemeClr>
                  </a:gs>
                  <a:gs pos="86000">
                    <a:schemeClr val="tx1">
                      <a:alpha val="29000"/>
                    </a:schemeClr>
                  </a:gs>
                  <a:gs pos="16000">
                    <a:schemeClr val="accent2">
                      <a:shade val="75000"/>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3" name="Freeform 12"/>
            <p:cNvSpPr>
              <a:spLocks/>
            </p:cNvSpPr>
            <p:nvPr/>
          </p:nvSpPr>
          <p:spPr bwMode="auto">
            <a:xfrm rot="21435692">
              <a:off x="-14309" y="290003"/>
              <a:ext cx="9175812" cy="530352"/>
            </a:xfrm>
            <a:custGeom>
              <a:avLst>
                <a:gd name="A1" fmla="val 0"/>
                <a:gd name="A2" fmla="val 0"/>
                <a:gd name="A3" fmla="val 0"/>
                <a:gd name="A4" fmla="val 0"/>
                <a:gd name="A5" fmla="val 0"/>
                <a:gd name="A6" fmla="val 0"/>
                <a:gd name="A7" fmla="val 0"/>
                <a:gd name="A8" fmla="val 0"/>
              </a:avLst>
              <a:gdLst/>
              <a:ahLst/>
              <a:cxnLst>
                <a:cxn ang="0">
                  <a:pos x="0" y="732"/>
                </a:cxn>
                <a:cxn ang="0">
                  <a:pos x="1638" y="228"/>
                </a:cxn>
                <a:cxn ang="0">
                  <a:pos x="4122" y="816"/>
                </a:cxn>
                <a:cxn ang="0">
                  <a:pos x="5766" y="0"/>
                </a:cxn>
              </a:cxnLst>
              <a:rect l="0" t="0" r="0" b="0"/>
              <a:pathLst>
                <a:path w="5766" h="854">
                  <a:moveTo>
                    <a:pt x="0" y="732"/>
                  </a:moveTo>
                  <a:cubicBezTo>
                    <a:pt x="273" y="647"/>
                    <a:pt x="951" y="214"/>
                    <a:pt x="1638" y="228"/>
                  </a:cubicBezTo>
                  <a:cubicBezTo>
                    <a:pt x="2325" y="242"/>
                    <a:pt x="3434" y="854"/>
                    <a:pt x="4122" y="816"/>
                  </a:cubicBezTo>
                  <a:cubicBezTo>
                    <a:pt x="4810" y="778"/>
                    <a:pt x="5424" y="170"/>
                    <a:pt x="5766" y="0"/>
                  </a:cubicBezTo>
                </a:path>
              </a:pathLst>
            </a:custGeom>
            <a:noFill/>
            <a:ln w="9525" cap="flat" cmpd="sng" algn="ctr">
              <a:gradFill>
                <a:gsLst>
                  <a:gs pos="74000">
                    <a:schemeClr val="accent4"/>
                  </a:gs>
                  <a:gs pos="44000">
                    <a:schemeClr val="accent1"/>
                  </a:gs>
                  <a:gs pos="33000">
                    <a:schemeClr val="accent2">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grpSp>
    </p:spTree>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rtl="0" eaLnBrk="1" latinLnBrk="0" hangingPunct="1">
        <a:spcBef>
          <a:spcPct val="0"/>
        </a:spcBef>
        <a:buNone/>
        <a:defRPr kumimoji="0" sz="5000" b="0" kern="1200">
          <a:ln>
            <a:noFill/>
          </a:ln>
          <a:solidFill>
            <a:schemeClr val="tx2"/>
          </a:solidFill>
          <a:effectLst/>
          <a:latin typeface="+mj-lt"/>
          <a:ea typeface="+mj-ea"/>
          <a:cs typeface="+mj-cs"/>
        </a:defRPr>
      </a:lvl1pPr>
    </p:titleStyle>
    <p:bodyStyle>
      <a:lvl1pPr marL="274320" indent="-274320" algn="l" rtl="0" eaLnBrk="1" latinLnBrk="0" hangingPunct="1">
        <a:spcBef>
          <a:spcPct val="20000"/>
        </a:spcBef>
        <a:buClr>
          <a:schemeClr val="accent3"/>
        </a:buClr>
        <a:buSzPct val="95000"/>
        <a:buFont typeface="Wingdings 2"/>
        <a:buChar char=""/>
        <a:defRPr kumimoji="0" sz="2600" kern="1200">
          <a:solidFill>
            <a:schemeClr val="tx1"/>
          </a:solidFill>
          <a:latin typeface="+mn-lt"/>
          <a:ea typeface="+mn-ea"/>
          <a:cs typeface="+mn-cs"/>
        </a:defRPr>
      </a:lvl1pPr>
      <a:lvl2pPr marL="640080" indent="-246888" algn="l" rtl="0" eaLnBrk="1" latinLnBrk="0" hangingPunct="1">
        <a:spcBef>
          <a:spcPct val="20000"/>
        </a:spcBef>
        <a:buClr>
          <a:schemeClr val="accent1"/>
        </a:buClr>
        <a:buSzPct val="85000"/>
        <a:buFont typeface="Wingdings 2"/>
        <a:buChar char=""/>
        <a:defRPr kumimoji="0" sz="2400" kern="1200">
          <a:solidFill>
            <a:schemeClr val="tx1"/>
          </a:solidFill>
          <a:latin typeface="+mn-lt"/>
          <a:ea typeface="+mn-ea"/>
          <a:cs typeface="+mn-cs"/>
        </a:defRPr>
      </a:lvl2pPr>
      <a:lvl3pPr marL="914400" indent="-246888" algn="l" rtl="0" eaLnBrk="1" latinLnBrk="0" hangingPunct="1">
        <a:spcBef>
          <a:spcPct val="20000"/>
        </a:spcBef>
        <a:buClr>
          <a:schemeClr val="accent2"/>
        </a:buClr>
        <a:buSzPct val="70000"/>
        <a:buFont typeface="Wingdings 2"/>
        <a:buChar char=""/>
        <a:defRPr kumimoji="0" sz="2100" kern="1200">
          <a:solidFill>
            <a:schemeClr val="tx1"/>
          </a:solidFill>
          <a:latin typeface="+mn-lt"/>
          <a:ea typeface="+mn-ea"/>
          <a:cs typeface="+mn-cs"/>
        </a:defRPr>
      </a:lvl3pPr>
      <a:lvl4pPr marL="1188720" indent="-210312" algn="l" rtl="0" eaLnBrk="1" latinLnBrk="0" hangingPunct="1">
        <a:spcBef>
          <a:spcPct val="20000"/>
        </a:spcBef>
        <a:buClr>
          <a:schemeClr val="accent3"/>
        </a:buClr>
        <a:buSzPct val="65000"/>
        <a:buFont typeface="Wingdings 2"/>
        <a:buChar char=""/>
        <a:defRPr kumimoji="0" sz="2000" kern="1200">
          <a:solidFill>
            <a:schemeClr val="tx1"/>
          </a:solidFill>
          <a:latin typeface="+mn-lt"/>
          <a:ea typeface="+mn-ea"/>
          <a:cs typeface="+mn-cs"/>
        </a:defRPr>
      </a:lvl4pPr>
      <a:lvl5pPr marL="1463040" indent="-210312" algn="l" rtl="0" eaLnBrk="1" latinLnBrk="0" hangingPunct="1">
        <a:spcBef>
          <a:spcPct val="20000"/>
        </a:spcBef>
        <a:buClr>
          <a:schemeClr val="accent4"/>
        </a:buClr>
        <a:buSzPct val="65000"/>
        <a:buFont typeface="Wingdings 2"/>
        <a:buChar char=""/>
        <a:defRPr kumimoji="0" sz="2000" kern="1200">
          <a:solidFill>
            <a:schemeClr val="tx1"/>
          </a:solidFill>
          <a:latin typeface="+mn-lt"/>
          <a:ea typeface="+mn-ea"/>
          <a:cs typeface="+mn-cs"/>
        </a:defRPr>
      </a:lvl5pPr>
      <a:lvl6pPr marL="1737360" indent="-210312" algn="l" rtl="0" eaLnBrk="1" latinLnBrk="0" hangingPunct="1">
        <a:spcBef>
          <a:spcPct val="20000"/>
        </a:spcBef>
        <a:buClr>
          <a:schemeClr val="accent5"/>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6"/>
        </a:buClr>
        <a:buSzPct val="80000"/>
        <a:buFont typeface="Wingdings 2"/>
        <a:buChar char=""/>
        <a:defRPr kumimoji="0" sz="1600" kern="1200" baseline="0">
          <a:solidFill>
            <a:schemeClr val="tx1"/>
          </a:solidFill>
          <a:latin typeface="+mn-lt"/>
          <a:ea typeface="+mn-ea"/>
          <a:cs typeface="+mn-cs"/>
        </a:defRPr>
      </a:lvl7pPr>
      <a:lvl8pPr marL="2194560" indent="-182880" algn="l" rtl="0" eaLnBrk="1" latinLnBrk="0" hangingPunct="1">
        <a:spcBef>
          <a:spcPct val="20000"/>
        </a:spcBef>
        <a:buClr>
          <a:schemeClr val="tx2"/>
        </a:buClr>
        <a:buChar char="•"/>
        <a:defRPr kumimoji="0" sz="1600" kern="1200">
          <a:solidFill>
            <a:schemeClr val="tx1"/>
          </a:solidFill>
          <a:latin typeface="+mn-lt"/>
          <a:ea typeface="+mn-ea"/>
          <a:cs typeface="+mn-cs"/>
        </a:defRPr>
      </a:lvl8pPr>
      <a:lvl9pPr marL="2468880" indent="-182880" algn="l" rtl="0" eaLnBrk="1" latinLnBrk="0" hangingPunct="1">
        <a:spcBef>
          <a:spcPct val="20000"/>
        </a:spcBef>
        <a:buClr>
          <a:schemeClr val="tx2"/>
        </a:buClr>
        <a:buFontTx/>
        <a:buChar char="•"/>
        <a:defRPr kumimoji="0" sz="14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9.jpeg"/><Relationship Id="rId1" Type="http://schemas.openxmlformats.org/officeDocument/2006/relationships/slideLayout" Target="../slideLayouts/slideLayout4.xml"/></Relationships>
</file>

<file path=ppt/slides/_rels/slide14.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14.jpeg"/><Relationship Id="rId1" Type="http://schemas.openxmlformats.org/officeDocument/2006/relationships/slideLayout" Target="../slideLayouts/slideLayout2.xml"/><Relationship Id="rId4" Type="http://schemas.openxmlformats.org/officeDocument/2006/relationships/image" Target="../media/image16.jpeg"/></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pPr algn="ctr"/>
            <a:r>
              <a:rPr lang="en-GB" dirty="0">
                <a:latin typeface="Sassoon Infant Std" panose="020B0503020103030203" pitchFamily="34" charset="0"/>
              </a:rPr>
              <a:t>Meet The Teacher</a:t>
            </a:r>
            <a:br>
              <a:rPr lang="en-GB" dirty="0"/>
            </a:br>
            <a:endParaRPr lang="en-GB" dirty="0"/>
          </a:p>
        </p:txBody>
      </p:sp>
      <p:sp>
        <p:nvSpPr>
          <p:cNvPr id="3" name="Subtitle 2"/>
          <p:cNvSpPr>
            <a:spLocks noGrp="1"/>
          </p:cNvSpPr>
          <p:nvPr>
            <p:ph type="subTitle" idx="1"/>
          </p:nvPr>
        </p:nvSpPr>
        <p:spPr>
          <a:xfrm>
            <a:off x="539552" y="2636912"/>
            <a:ext cx="7854696" cy="1752600"/>
          </a:xfrm>
        </p:spPr>
        <p:txBody>
          <a:bodyPr>
            <a:noAutofit/>
          </a:bodyPr>
          <a:lstStyle/>
          <a:p>
            <a:pPr algn="ctr"/>
            <a:r>
              <a:rPr lang="en-GB" sz="4400" dirty="0">
                <a:solidFill>
                  <a:schemeClr val="tx2">
                    <a:lumMod val="75000"/>
                  </a:schemeClr>
                </a:solidFill>
                <a:latin typeface="Sassoon Infant Std" panose="020B0503020103030203" pitchFamily="34" charset="0"/>
              </a:rPr>
              <a:t>Carnarvon Primary School</a:t>
            </a:r>
          </a:p>
          <a:p>
            <a:pPr algn="ctr"/>
            <a:r>
              <a:rPr lang="en-GB" sz="4400" dirty="0">
                <a:solidFill>
                  <a:schemeClr val="tx2">
                    <a:lumMod val="75000"/>
                  </a:schemeClr>
                </a:solidFill>
                <a:latin typeface="Sassoon Infant Std" panose="020B0503020103030203" pitchFamily="34" charset="0"/>
              </a:rPr>
              <a:t>Year One</a:t>
            </a:r>
          </a:p>
          <a:p>
            <a:pPr algn="ctr"/>
            <a:endParaRPr lang="en-GB" sz="4400" dirty="0">
              <a:solidFill>
                <a:schemeClr val="tx2">
                  <a:lumMod val="75000"/>
                </a:schemeClr>
              </a:solidFill>
              <a:latin typeface="Arial Rounded MT Bold" pitchFamily="34" charset="0"/>
            </a:endParaRPr>
          </a:p>
          <a:p>
            <a:pPr algn="ctr"/>
            <a:r>
              <a:rPr lang="en-GB" sz="3200" dirty="0">
                <a:latin typeface="Sassoon Infant Std" panose="020B0503020103030203" pitchFamily="34" charset="0"/>
              </a:rPr>
              <a:t>July 2025</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solidFill>
                  <a:schemeClr val="bg1"/>
                </a:solidFill>
                <a:latin typeface="Sassoon Infant Std" panose="020B0503020103030203" pitchFamily="34" charset="0"/>
              </a:rPr>
              <a:t>Welcome to Year 1</a:t>
            </a:r>
          </a:p>
        </p:txBody>
      </p:sp>
      <p:sp>
        <p:nvSpPr>
          <p:cNvPr id="3" name="Content Placeholder 2"/>
          <p:cNvSpPr>
            <a:spLocks noGrp="1"/>
          </p:cNvSpPr>
          <p:nvPr>
            <p:ph idx="1"/>
          </p:nvPr>
        </p:nvSpPr>
        <p:spPr>
          <a:solidFill>
            <a:schemeClr val="accent1"/>
          </a:solidFill>
        </p:spPr>
        <p:txBody>
          <a:bodyPr>
            <a:normAutofit fontScale="92500" lnSpcReduction="10000"/>
          </a:bodyPr>
          <a:lstStyle/>
          <a:p>
            <a:r>
              <a:rPr lang="en-GB" dirty="0">
                <a:solidFill>
                  <a:schemeClr val="bg1"/>
                </a:solidFill>
                <a:latin typeface="Sassoon Infant Std" panose="020B0503020103030203" pitchFamily="34" charset="0"/>
              </a:rPr>
              <a:t>We are so excited to be working with you and your children this year.</a:t>
            </a:r>
          </a:p>
          <a:p>
            <a:endParaRPr lang="en-GB" dirty="0">
              <a:latin typeface="Sassoon Infant Std" panose="020B0503020103030203" pitchFamily="34" charset="0"/>
            </a:endParaRPr>
          </a:p>
          <a:p>
            <a:r>
              <a:rPr lang="en-GB" dirty="0">
                <a:solidFill>
                  <a:schemeClr val="bg1"/>
                </a:solidFill>
                <a:latin typeface="Sassoon Infant Std" panose="020B0503020103030203" pitchFamily="34" charset="0"/>
              </a:rPr>
              <a:t>Please e-mail us via the office email if you need to contact us or let us know any information. We will get back to you as soon as we can.</a:t>
            </a:r>
          </a:p>
          <a:p>
            <a:endParaRPr lang="en-GB" dirty="0">
              <a:solidFill>
                <a:schemeClr val="bg1"/>
              </a:solidFill>
              <a:latin typeface="Sassoon Infant Std" panose="020B0503020103030203" pitchFamily="34" charset="0"/>
            </a:endParaRPr>
          </a:p>
          <a:p>
            <a:r>
              <a:rPr lang="en-GB" dirty="0">
                <a:solidFill>
                  <a:schemeClr val="bg1"/>
                </a:solidFill>
                <a:latin typeface="Sassoon Infant Std" panose="020B0503020103030203" pitchFamily="34" charset="0"/>
              </a:rPr>
              <a:t>Birthday sweets, if you would like to send in some treats for your child’s Birthday then we will be happy to put them in their bags for them and you can decide whether to open them at your discretion. </a:t>
            </a:r>
          </a:p>
          <a:p>
            <a:pPr marL="0" indent="0">
              <a:buNone/>
            </a:pPr>
            <a:endParaRPr lang="en-GB" dirty="0">
              <a:solidFill>
                <a:schemeClr val="bg1"/>
              </a:solidFill>
            </a:endParaRPr>
          </a:p>
          <a:p>
            <a:endParaRPr lang="en-GB" dirty="0">
              <a:solidFill>
                <a:schemeClr val="bg1"/>
              </a:solidFill>
            </a:endParaRPr>
          </a:p>
        </p:txBody>
      </p:sp>
    </p:spTree>
    <p:extLst>
      <p:ext uri="{BB962C8B-B14F-4D97-AF65-F5344CB8AC3E}">
        <p14:creationId xmlns:p14="http://schemas.microsoft.com/office/powerpoint/2010/main" val="2313875616"/>
      </p:ext>
    </p:extLst>
  </p:cSld>
  <p:clrMapOvr>
    <a:masterClrMapping/>
  </p:clrMapOvr>
  <p:transition>
    <p:dissolve/>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11560" y="260648"/>
            <a:ext cx="7851648" cy="792088"/>
          </a:xfrm>
        </p:spPr>
        <p:txBody>
          <a:bodyPr>
            <a:noAutofit/>
          </a:bodyPr>
          <a:lstStyle/>
          <a:p>
            <a:pPr algn="ctr"/>
            <a:br>
              <a:rPr lang="en-GB" sz="3600" dirty="0">
                <a:effectLst/>
              </a:rPr>
            </a:br>
            <a:br>
              <a:rPr lang="en-GB" sz="3600" dirty="0">
                <a:effectLst/>
              </a:rPr>
            </a:br>
            <a:br>
              <a:rPr lang="en-GB" sz="3600" dirty="0">
                <a:effectLst/>
              </a:rPr>
            </a:br>
            <a:br>
              <a:rPr lang="en-GB" sz="3600" dirty="0">
                <a:effectLst/>
              </a:rPr>
            </a:br>
            <a:br>
              <a:rPr lang="en-GB" sz="3600" dirty="0">
                <a:effectLst/>
              </a:rPr>
            </a:br>
            <a:br>
              <a:rPr lang="en-GB" sz="3600" dirty="0">
                <a:effectLst/>
              </a:rPr>
            </a:br>
            <a:r>
              <a:rPr lang="en-GB" sz="3600" dirty="0">
                <a:effectLst/>
                <a:latin typeface="Sassoon Infant Std" panose="020B0503020103030203" pitchFamily="34" charset="0"/>
              </a:rPr>
              <a:t>Overview </a:t>
            </a:r>
            <a:endParaRPr lang="en-GB" sz="4000" dirty="0">
              <a:effectLst/>
              <a:latin typeface="Sassoon Infant Std" panose="020B0503020103030203" pitchFamily="34" charset="0"/>
            </a:endParaRPr>
          </a:p>
        </p:txBody>
      </p:sp>
      <p:sp>
        <p:nvSpPr>
          <p:cNvPr id="3" name="Subtitle 2"/>
          <p:cNvSpPr>
            <a:spLocks noGrp="1"/>
          </p:cNvSpPr>
          <p:nvPr>
            <p:ph type="subTitle" idx="1"/>
          </p:nvPr>
        </p:nvSpPr>
        <p:spPr>
          <a:xfrm>
            <a:off x="971600" y="1052736"/>
            <a:ext cx="6400800" cy="1948385"/>
          </a:xfrm>
        </p:spPr>
        <p:txBody>
          <a:bodyPr>
            <a:noAutofit/>
          </a:bodyPr>
          <a:lstStyle/>
          <a:p>
            <a:pPr algn="l"/>
            <a:r>
              <a:rPr lang="en-GB" sz="2800" dirty="0">
                <a:latin typeface="Sassoon Infant Std" panose="020B0503020103030203" pitchFamily="34" charset="0"/>
              </a:rPr>
              <a:t>Staffing</a:t>
            </a:r>
          </a:p>
          <a:p>
            <a:pPr algn="l"/>
            <a:r>
              <a:rPr lang="en-GB" sz="2800" dirty="0">
                <a:latin typeface="Sassoon Infant Std" panose="020B0503020103030203" pitchFamily="34" charset="0"/>
              </a:rPr>
              <a:t>Daily routine</a:t>
            </a:r>
          </a:p>
          <a:p>
            <a:pPr algn="l"/>
            <a:r>
              <a:rPr lang="en-GB" sz="2800" dirty="0">
                <a:latin typeface="Sassoon Infant Std" panose="020B0503020103030203" pitchFamily="34" charset="0"/>
              </a:rPr>
              <a:t>The transition from Foundation to Year 1, cloakroom and bags</a:t>
            </a:r>
          </a:p>
          <a:p>
            <a:pPr algn="l"/>
            <a:r>
              <a:rPr lang="en-GB" sz="2800" dirty="0">
                <a:latin typeface="Sassoon Infant Std" panose="020B0503020103030203" pitchFamily="34" charset="0"/>
              </a:rPr>
              <a:t>Phonics</a:t>
            </a:r>
          </a:p>
          <a:p>
            <a:pPr algn="l"/>
            <a:r>
              <a:rPr lang="en-GB" sz="2800" dirty="0">
                <a:latin typeface="Sassoon Infant Std" panose="020B0503020103030203" pitchFamily="34" charset="0"/>
              </a:rPr>
              <a:t>Reading</a:t>
            </a:r>
            <a:br>
              <a:rPr lang="en-GB" sz="3600" dirty="0">
                <a:latin typeface="Sassoon Infant Std" panose="020B0503020103030203" pitchFamily="34" charset="0"/>
              </a:rPr>
            </a:br>
            <a:r>
              <a:rPr lang="en-GB" sz="2800" dirty="0">
                <a:latin typeface="Sassoon Infant Std" panose="020B0503020103030203" pitchFamily="34" charset="0"/>
              </a:rPr>
              <a:t>Writing</a:t>
            </a:r>
          </a:p>
          <a:p>
            <a:pPr algn="l"/>
            <a:r>
              <a:rPr lang="en-GB" sz="2800" dirty="0">
                <a:latin typeface="Sassoon Infant Std" panose="020B0503020103030203" pitchFamily="34" charset="0"/>
              </a:rPr>
              <a:t>Topics covered</a:t>
            </a:r>
            <a:br>
              <a:rPr lang="en-GB" sz="2800" dirty="0">
                <a:latin typeface="Sassoon Infant Std" panose="020B0503020103030203" pitchFamily="34" charset="0"/>
              </a:rPr>
            </a:br>
            <a:r>
              <a:rPr lang="en-GB" sz="2800" dirty="0">
                <a:latin typeface="Sassoon Infant Std" panose="020B0503020103030203" pitchFamily="34" charset="0"/>
              </a:rPr>
              <a:t>PE –Wednesday – PE kits</a:t>
            </a:r>
          </a:p>
          <a:p>
            <a:pPr algn="l"/>
            <a:r>
              <a:rPr lang="en-GB" sz="2800" dirty="0">
                <a:latin typeface="Sassoon Infant Std" panose="020B0503020103030203" pitchFamily="34" charset="0"/>
              </a:rPr>
              <a:t>E-safety / School Website/Twitter</a:t>
            </a:r>
          </a:p>
          <a:p>
            <a:pPr algn="l"/>
            <a:br>
              <a:rPr lang="en-GB" sz="2800" dirty="0">
                <a:latin typeface="Arial Rounded MT Bold" pitchFamily="34" charset="0"/>
              </a:rPr>
            </a:br>
            <a:endParaRPr lang="en-GB" sz="2800" dirty="0">
              <a:latin typeface="Arial Rounded MT Bold" pitchFamily="34"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solidFill>
                  <a:schemeClr val="bg1"/>
                </a:solidFill>
                <a:latin typeface="Sassoon Infant Std" panose="020B0503020103030203" pitchFamily="34" charset="0"/>
              </a:rPr>
              <a:t>Year 1 Staff</a:t>
            </a:r>
          </a:p>
        </p:txBody>
      </p:sp>
      <p:sp>
        <p:nvSpPr>
          <p:cNvPr id="3" name="Text Placeholder 2"/>
          <p:cNvSpPr>
            <a:spLocks noGrp="1"/>
          </p:cNvSpPr>
          <p:nvPr>
            <p:ph type="body" idx="1"/>
          </p:nvPr>
        </p:nvSpPr>
        <p:spPr/>
        <p:txBody>
          <a:bodyPr/>
          <a:lstStyle/>
          <a:p>
            <a:r>
              <a:rPr lang="en-GB" dirty="0">
                <a:latin typeface="Sassoon Infant Std" panose="020B0503020103030203" pitchFamily="34" charset="0"/>
              </a:rPr>
              <a:t>Teachers</a:t>
            </a:r>
          </a:p>
        </p:txBody>
      </p:sp>
      <p:sp>
        <p:nvSpPr>
          <p:cNvPr id="4" name="Text Placeholder 3"/>
          <p:cNvSpPr>
            <a:spLocks noGrp="1"/>
          </p:cNvSpPr>
          <p:nvPr>
            <p:ph type="body" sz="half" idx="3"/>
          </p:nvPr>
        </p:nvSpPr>
        <p:spPr/>
        <p:txBody>
          <a:bodyPr/>
          <a:lstStyle/>
          <a:p>
            <a:r>
              <a:rPr lang="en-GB" dirty="0">
                <a:latin typeface="Sassoon Infant Std" panose="020B0503020103030203" pitchFamily="34" charset="0"/>
              </a:rPr>
              <a:t>Teaching Assistants</a:t>
            </a:r>
          </a:p>
        </p:txBody>
      </p:sp>
      <p:sp>
        <p:nvSpPr>
          <p:cNvPr id="5" name="Content Placeholder 4"/>
          <p:cNvSpPr>
            <a:spLocks noGrp="1"/>
          </p:cNvSpPr>
          <p:nvPr>
            <p:ph sz="quarter" idx="2"/>
          </p:nvPr>
        </p:nvSpPr>
        <p:spPr/>
        <p:txBody>
          <a:bodyPr>
            <a:normAutofit/>
          </a:bodyPr>
          <a:lstStyle/>
          <a:p>
            <a:r>
              <a:rPr lang="en-GB" dirty="0">
                <a:solidFill>
                  <a:schemeClr val="bg1"/>
                </a:solidFill>
                <a:latin typeface="Sassoon Infant Std" panose="020B0503020103030203" pitchFamily="34" charset="0"/>
              </a:rPr>
              <a:t>Mrs </a:t>
            </a:r>
            <a:r>
              <a:rPr lang="en-GB" dirty="0" err="1">
                <a:solidFill>
                  <a:schemeClr val="bg1"/>
                </a:solidFill>
                <a:latin typeface="Sassoon Infant Std" panose="020B0503020103030203" pitchFamily="34" charset="0"/>
              </a:rPr>
              <a:t>Batchlor</a:t>
            </a:r>
            <a:r>
              <a:rPr lang="en-GB" dirty="0">
                <a:solidFill>
                  <a:schemeClr val="bg1"/>
                </a:solidFill>
                <a:latin typeface="Sassoon Infant Std" panose="020B0503020103030203" pitchFamily="34" charset="0"/>
              </a:rPr>
              <a:t> and Ms Wrate – 1BW</a:t>
            </a:r>
          </a:p>
          <a:p>
            <a:pPr marL="0" indent="0">
              <a:buNone/>
            </a:pPr>
            <a:endParaRPr lang="en-GB" dirty="0">
              <a:solidFill>
                <a:schemeClr val="bg1"/>
              </a:solidFill>
              <a:latin typeface="Sassoon Infant Std" panose="020B0503020103030203" pitchFamily="34" charset="0"/>
            </a:endParaRPr>
          </a:p>
          <a:p>
            <a:r>
              <a:rPr lang="en-GB" dirty="0">
                <a:solidFill>
                  <a:schemeClr val="bg1"/>
                </a:solidFill>
                <a:latin typeface="Sassoon Infant Std" panose="020B0503020103030203" pitchFamily="34" charset="0"/>
              </a:rPr>
              <a:t>Mrs Sadler and Mrs Cork – 1CS</a:t>
            </a:r>
          </a:p>
        </p:txBody>
      </p:sp>
      <p:sp>
        <p:nvSpPr>
          <p:cNvPr id="6" name="Content Placeholder 5"/>
          <p:cNvSpPr>
            <a:spLocks noGrp="1"/>
          </p:cNvSpPr>
          <p:nvPr>
            <p:ph sz="quarter" idx="4"/>
          </p:nvPr>
        </p:nvSpPr>
        <p:spPr/>
        <p:txBody>
          <a:bodyPr>
            <a:normAutofit/>
          </a:bodyPr>
          <a:lstStyle/>
          <a:p>
            <a:r>
              <a:rPr lang="en-GB" dirty="0">
                <a:solidFill>
                  <a:schemeClr val="bg1"/>
                </a:solidFill>
                <a:latin typeface="Sassoon Infant Std" panose="020B0503020103030203" pitchFamily="34" charset="0"/>
              </a:rPr>
              <a:t>Mrs Clarke</a:t>
            </a:r>
          </a:p>
          <a:p>
            <a:r>
              <a:rPr lang="en-GB" dirty="0">
                <a:solidFill>
                  <a:schemeClr val="bg1"/>
                </a:solidFill>
                <a:latin typeface="Sassoon Infant Std" panose="020B0503020103030203" pitchFamily="34" charset="0"/>
              </a:rPr>
              <a:t>Mrs Booth</a:t>
            </a:r>
          </a:p>
          <a:p>
            <a:r>
              <a:rPr lang="en-GB" dirty="0">
                <a:solidFill>
                  <a:schemeClr val="bg1"/>
                </a:solidFill>
                <a:latin typeface="Sassoon Infant Std" panose="020B0503020103030203" pitchFamily="34" charset="0"/>
              </a:rPr>
              <a:t>Mrs </a:t>
            </a:r>
            <a:r>
              <a:rPr lang="en-GB" dirty="0" err="1">
                <a:solidFill>
                  <a:schemeClr val="bg1"/>
                </a:solidFill>
                <a:latin typeface="Sassoon Infant Std" panose="020B0503020103030203" pitchFamily="34" charset="0"/>
              </a:rPr>
              <a:t>Fozard</a:t>
            </a:r>
            <a:endParaRPr lang="en-GB" dirty="0">
              <a:solidFill>
                <a:schemeClr val="bg1"/>
              </a:solidFill>
              <a:latin typeface="Sassoon Infant Std" panose="020B0503020103030203" pitchFamily="34" charset="0"/>
            </a:endParaRPr>
          </a:p>
        </p:txBody>
      </p:sp>
    </p:spTree>
    <p:extLst>
      <p:ext uri="{BB962C8B-B14F-4D97-AF65-F5344CB8AC3E}">
        <p14:creationId xmlns:p14="http://schemas.microsoft.com/office/powerpoint/2010/main" val="3835651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FAA1053-D3DB-4EE9-A9B2-7BB48B54E3BE}"/>
              </a:ext>
            </a:extLst>
          </p:cNvPr>
          <p:cNvSpPr>
            <a:spLocks noGrp="1"/>
          </p:cNvSpPr>
          <p:nvPr>
            <p:ph type="title"/>
          </p:nvPr>
        </p:nvSpPr>
        <p:spPr>
          <a:xfrm>
            <a:off x="557529" y="32473"/>
            <a:ext cx="7772400" cy="1362456"/>
          </a:xfrm>
        </p:spPr>
        <p:txBody>
          <a:bodyPr/>
          <a:lstStyle/>
          <a:p>
            <a:r>
              <a:rPr lang="en-GB" dirty="0">
                <a:solidFill>
                  <a:schemeClr val="tx1"/>
                </a:solidFill>
              </a:rPr>
              <a:t>Daily Routine</a:t>
            </a:r>
          </a:p>
        </p:txBody>
      </p:sp>
      <p:sp>
        <p:nvSpPr>
          <p:cNvPr id="3" name="Text Placeholder 2">
            <a:extLst>
              <a:ext uri="{FF2B5EF4-FFF2-40B4-BE49-F238E27FC236}">
                <a16:creationId xmlns:a16="http://schemas.microsoft.com/office/drawing/2014/main" id="{BF9E871E-9415-42DC-BB76-9EE410D7D925}"/>
              </a:ext>
            </a:extLst>
          </p:cNvPr>
          <p:cNvSpPr>
            <a:spLocks noGrp="1"/>
          </p:cNvSpPr>
          <p:nvPr>
            <p:ph type="body" idx="1"/>
          </p:nvPr>
        </p:nvSpPr>
        <p:spPr>
          <a:xfrm>
            <a:off x="530352" y="1556792"/>
            <a:ext cx="7772400" cy="5040560"/>
          </a:xfrm>
        </p:spPr>
        <p:txBody>
          <a:bodyPr>
            <a:normAutofit fontScale="40000" lnSpcReduction="20000"/>
          </a:bodyPr>
          <a:lstStyle/>
          <a:p>
            <a:pPr marL="685800" indent="-685800">
              <a:buFont typeface="Arial" panose="020B0604020202020204" pitchFamily="34" charset="0"/>
              <a:buChar char="•"/>
            </a:pPr>
            <a:r>
              <a:rPr lang="en-GB" sz="5000" dirty="0">
                <a:latin typeface="Sassoon Infant Std" panose="020B0503020103030203" pitchFamily="34" charset="0"/>
              </a:rPr>
              <a:t>At the moment we operate in a very similar way to reception with the children accessing lots of enhanced provision (activities set up around the classroom) whilst the adults work with small groups.</a:t>
            </a:r>
          </a:p>
          <a:p>
            <a:pPr marL="685800" indent="-685800">
              <a:buFont typeface="Arial" panose="020B0604020202020204" pitchFamily="34" charset="0"/>
              <a:buChar char="•"/>
            </a:pPr>
            <a:r>
              <a:rPr lang="en-GB" sz="5000" dirty="0">
                <a:latin typeface="Sassoon Infant Std" panose="020B0503020103030203" pitchFamily="34" charset="0"/>
              </a:rPr>
              <a:t>Mornings have 2 activities either maths/ English and phonics and then a topic style activity in the afternoon.</a:t>
            </a:r>
          </a:p>
          <a:p>
            <a:pPr marL="685800" indent="-685800">
              <a:buFont typeface="Arial" panose="020B0604020202020204" pitchFamily="34" charset="0"/>
              <a:buChar char="•"/>
            </a:pPr>
            <a:r>
              <a:rPr lang="en-GB" sz="5000" dirty="0">
                <a:latin typeface="Sassoon Infant Std" panose="020B0503020103030203" pitchFamily="34" charset="0"/>
              </a:rPr>
              <a:t>We are also getting used to playing with the toys/equipment and our classroom peers in year 1, so we spend a lot of time modelling how to do something. </a:t>
            </a:r>
          </a:p>
          <a:p>
            <a:pPr marL="685800" indent="-685800">
              <a:buFont typeface="Arial" panose="020B0604020202020204" pitchFamily="34" charset="0"/>
              <a:buChar char="•"/>
            </a:pPr>
            <a:r>
              <a:rPr lang="en-GB" sz="5000" dirty="0">
                <a:latin typeface="Sassoon Infant Std" panose="020B0503020103030203" pitchFamily="34" charset="0"/>
              </a:rPr>
              <a:t>Milk and fruit is given out at morning play – please ask at the office if your child wishes to have milk. </a:t>
            </a:r>
          </a:p>
          <a:p>
            <a:pPr marL="685800" indent="-685800">
              <a:buFont typeface="Arial" panose="020B0604020202020204" pitchFamily="34" charset="0"/>
              <a:buChar char="•"/>
            </a:pPr>
            <a:r>
              <a:rPr lang="en-GB" sz="5000" dirty="0">
                <a:latin typeface="Sassoon Infant Std" panose="020B0503020103030203" pitchFamily="34" charset="0"/>
              </a:rPr>
              <a:t>We continue to be in the routine of washing hands before eating lunch.</a:t>
            </a:r>
          </a:p>
          <a:p>
            <a:pPr marL="685800" indent="-685800">
              <a:buFont typeface="Arial" panose="020B0604020202020204" pitchFamily="34" charset="0"/>
              <a:buChar char="•"/>
            </a:pPr>
            <a:r>
              <a:rPr lang="en-GB" sz="5000" dirty="0">
                <a:latin typeface="Sassoon Infant Std" panose="020B0503020103030203" pitchFamily="34" charset="0"/>
              </a:rPr>
              <a:t>Playtimes are out on the ‘big’ playground, OPAL lunchtimes</a:t>
            </a:r>
          </a:p>
          <a:p>
            <a:pPr marL="685800" indent="-685800">
              <a:buFont typeface="Arial" panose="020B0604020202020204" pitchFamily="34" charset="0"/>
              <a:buChar char="•"/>
            </a:pPr>
            <a:r>
              <a:rPr lang="en-GB" sz="5000" dirty="0">
                <a:latin typeface="Sassoon Infant Std" panose="020B0503020103030203" pitchFamily="34" charset="0"/>
              </a:rPr>
              <a:t>Afternoons are spent on another topic based activity – our days are full of fun and busy!</a:t>
            </a:r>
          </a:p>
          <a:p>
            <a:pPr marL="685800" indent="-685800">
              <a:buFont typeface="Arial" panose="020B0604020202020204" pitchFamily="34" charset="0"/>
              <a:buChar char="•"/>
            </a:pPr>
            <a:r>
              <a:rPr lang="en-GB" sz="5000" dirty="0">
                <a:latin typeface="Sassoon Infant Std" panose="020B0503020103030203" pitchFamily="34" charset="0"/>
              </a:rPr>
              <a:t>We have another afternoon play and then finish every day with a story. </a:t>
            </a:r>
          </a:p>
          <a:p>
            <a:endParaRPr lang="en-GB" dirty="0"/>
          </a:p>
        </p:txBody>
      </p:sp>
    </p:spTree>
    <p:extLst>
      <p:ext uri="{BB962C8B-B14F-4D97-AF65-F5344CB8AC3E}">
        <p14:creationId xmlns:p14="http://schemas.microsoft.com/office/powerpoint/2010/main" val="339471457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BC03C48-57DE-45F7-A00A-DD27422C40EA}"/>
              </a:ext>
            </a:extLst>
          </p:cNvPr>
          <p:cNvSpPr>
            <a:spLocks noGrp="1"/>
          </p:cNvSpPr>
          <p:nvPr>
            <p:ph type="title"/>
          </p:nvPr>
        </p:nvSpPr>
        <p:spPr>
          <a:xfrm>
            <a:off x="685800" y="18405"/>
            <a:ext cx="7772400" cy="1362456"/>
          </a:xfrm>
        </p:spPr>
        <p:txBody>
          <a:bodyPr/>
          <a:lstStyle/>
          <a:p>
            <a:r>
              <a:rPr lang="en-GB" dirty="0">
                <a:solidFill>
                  <a:schemeClr val="tx1"/>
                </a:solidFill>
              </a:rPr>
              <a:t>The transition</a:t>
            </a:r>
          </a:p>
        </p:txBody>
      </p:sp>
      <p:sp>
        <p:nvSpPr>
          <p:cNvPr id="3" name="Text Placeholder 2">
            <a:extLst>
              <a:ext uri="{FF2B5EF4-FFF2-40B4-BE49-F238E27FC236}">
                <a16:creationId xmlns:a16="http://schemas.microsoft.com/office/drawing/2014/main" id="{240DDE8D-4811-4BC3-9730-26CC42DE9A50}"/>
              </a:ext>
            </a:extLst>
          </p:cNvPr>
          <p:cNvSpPr>
            <a:spLocks noGrp="1"/>
          </p:cNvSpPr>
          <p:nvPr>
            <p:ph type="body" idx="1"/>
          </p:nvPr>
        </p:nvSpPr>
        <p:spPr>
          <a:xfrm>
            <a:off x="530352" y="1844824"/>
            <a:ext cx="7772400" cy="2369552"/>
          </a:xfrm>
        </p:spPr>
        <p:txBody>
          <a:bodyPr>
            <a:normAutofit/>
          </a:bodyPr>
          <a:lstStyle/>
          <a:p>
            <a:pPr marL="342900" indent="-342900">
              <a:buFont typeface="Arial" panose="020B0604020202020204" pitchFamily="34" charset="0"/>
              <a:buChar char="•"/>
            </a:pPr>
            <a:r>
              <a:rPr lang="en-GB" dirty="0">
                <a:latin typeface="Sassoon Infant Std" panose="020B0503020103030203" pitchFamily="34" charset="0"/>
              </a:rPr>
              <a:t>We try to do work like Reception until Christmas time. After Christmas we begin to start working more as a whole class with less ‘choosing time’. </a:t>
            </a:r>
          </a:p>
          <a:p>
            <a:pPr marL="342900" indent="-342900">
              <a:buFont typeface="Arial" panose="020B0604020202020204" pitchFamily="34" charset="0"/>
              <a:buChar char="•"/>
            </a:pPr>
            <a:r>
              <a:rPr lang="en-GB" dirty="0">
                <a:latin typeface="Sassoon Infant Std" panose="020B0503020103030203" pitchFamily="34" charset="0"/>
              </a:rPr>
              <a:t>We build up to this and we have done this successfully for a long time at Carnarvon.</a:t>
            </a:r>
          </a:p>
          <a:p>
            <a:endParaRPr lang="en-GB" dirty="0"/>
          </a:p>
          <a:p>
            <a:endParaRPr lang="en-GB" dirty="0"/>
          </a:p>
        </p:txBody>
      </p:sp>
    </p:spTree>
    <p:extLst>
      <p:ext uri="{BB962C8B-B14F-4D97-AF65-F5344CB8AC3E}">
        <p14:creationId xmlns:p14="http://schemas.microsoft.com/office/powerpoint/2010/main" val="137590553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a:solidFill>
                  <a:schemeClr val="bg1"/>
                </a:solidFill>
                <a:latin typeface="Sassoon Infant Std" panose="020B0503020103030203" pitchFamily="34" charset="0"/>
              </a:rPr>
              <a:t>Year 1 area</a:t>
            </a:r>
          </a:p>
        </p:txBody>
      </p:sp>
      <p:pic>
        <p:nvPicPr>
          <p:cNvPr id="6" name="Content Placeholder 5"/>
          <p:cNvPicPr>
            <a:picLocks noGrp="1" noChangeAspect="1"/>
          </p:cNvPicPr>
          <p:nvPr>
            <p:ph idx="1"/>
          </p:nvPr>
        </p:nvPicPr>
        <p:blipFill>
          <a:blip r:embed="rId2" cstate="print">
            <a:extLst>
              <a:ext uri="{28A0092B-C50C-407E-A947-70E740481C1C}">
                <a14:useLocalDpi xmlns:a14="http://schemas.microsoft.com/office/drawing/2010/main" val="0"/>
              </a:ext>
            </a:extLst>
          </a:blip>
          <a:stretch>
            <a:fillRect/>
          </a:stretch>
        </p:blipFill>
        <p:spPr>
          <a:xfrm>
            <a:off x="2377281" y="1935163"/>
            <a:ext cx="4389437" cy="4389437"/>
          </a:xfrm>
        </p:spPr>
      </p:pic>
      <p:pic>
        <p:nvPicPr>
          <p:cNvPr id="7" name="Content Placeholder 5"/>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09009" y="1935163"/>
            <a:ext cx="8507288" cy="4714998"/>
          </a:xfrm>
          <a:prstGeom prst="rect">
            <a:avLst/>
          </a:prstGeom>
        </p:spPr>
      </p:pic>
    </p:spTree>
    <p:extLst>
      <p:ext uri="{BB962C8B-B14F-4D97-AF65-F5344CB8AC3E}">
        <p14:creationId xmlns:p14="http://schemas.microsoft.com/office/powerpoint/2010/main" val="218833592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7E2B09DD-8827-45FA-A0AD-BE87C1B2561C}"/>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rot="5400000">
            <a:off x="-387432" y="1549059"/>
            <a:ext cx="5013176" cy="3759882"/>
          </a:xfrm>
          <a:prstGeom prst="rect">
            <a:avLst/>
          </a:prstGeom>
        </p:spPr>
      </p:pic>
      <p:pic>
        <p:nvPicPr>
          <p:cNvPr id="9" name="Picture 8">
            <a:extLst>
              <a:ext uri="{FF2B5EF4-FFF2-40B4-BE49-F238E27FC236}">
                <a16:creationId xmlns:a16="http://schemas.microsoft.com/office/drawing/2014/main" id="{47B91190-121C-4084-89EF-C0983DD94F8A}"/>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427984" y="1988840"/>
            <a:ext cx="4475989" cy="3356992"/>
          </a:xfrm>
          <a:prstGeom prst="rect">
            <a:avLst/>
          </a:prstGeom>
        </p:spPr>
      </p:pic>
    </p:spTree>
    <p:extLst>
      <p:ext uri="{BB962C8B-B14F-4D97-AF65-F5344CB8AC3E}">
        <p14:creationId xmlns:p14="http://schemas.microsoft.com/office/powerpoint/2010/main" val="167147124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EA4C7BBC-6B70-4615-BEDD-8EEFA29B30D8}"/>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932040" y="620688"/>
            <a:ext cx="3995936" cy="2996952"/>
          </a:xfrm>
          <a:prstGeom prst="rect">
            <a:avLst/>
          </a:prstGeom>
        </p:spPr>
      </p:pic>
      <p:pic>
        <p:nvPicPr>
          <p:cNvPr id="3" name="Picture 2">
            <a:extLst>
              <a:ext uri="{FF2B5EF4-FFF2-40B4-BE49-F238E27FC236}">
                <a16:creationId xmlns:a16="http://schemas.microsoft.com/office/drawing/2014/main" id="{E108FB43-0C25-4838-84D1-AA11323D0F84}"/>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t="17929" b="8112"/>
          <a:stretch/>
        </p:blipFill>
        <p:spPr>
          <a:xfrm>
            <a:off x="288032" y="3789040"/>
            <a:ext cx="4283968" cy="2376264"/>
          </a:xfrm>
          <a:prstGeom prst="rect">
            <a:avLst/>
          </a:prstGeom>
        </p:spPr>
      </p:pic>
    </p:spTree>
    <p:extLst>
      <p:ext uri="{BB962C8B-B14F-4D97-AF65-F5344CB8AC3E}">
        <p14:creationId xmlns:p14="http://schemas.microsoft.com/office/powerpoint/2010/main" val="314014614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just"/>
            <a:endParaRPr lang="en-GB" dirty="0">
              <a:latin typeface="SassoonPrimary" panose="020B0500000000000000" pitchFamily="34" charset="0"/>
            </a:endParaRPr>
          </a:p>
        </p:txBody>
      </p:sp>
      <p:pic>
        <p:nvPicPr>
          <p:cNvPr id="9" name="Content Placeholder 8"/>
          <p:cNvPicPr>
            <a:picLocks noGrp="1" noChangeAspect="1"/>
          </p:cNvPicPr>
          <p:nvPr>
            <p:ph idx="1"/>
          </p:nvPr>
        </p:nvPicPr>
        <p:blipFill>
          <a:blip r:embed="rId2" cstate="print">
            <a:extLst>
              <a:ext uri="{28A0092B-C50C-407E-A947-70E740481C1C}">
                <a14:useLocalDpi xmlns:a14="http://schemas.microsoft.com/office/drawing/2010/main" val="0"/>
              </a:ext>
            </a:extLst>
          </a:blip>
          <a:stretch>
            <a:fillRect/>
          </a:stretch>
        </p:blipFill>
        <p:spPr>
          <a:xfrm>
            <a:off x="251520" y="241450"/>
            <a:ext cx="8435280" cy="6480719"/>
          </a:xfrm>
        </p:spPr>
      </p:pic>
    </p:spTree>
    <p:extLst>
      <p:ext uri="{BB962C8B-B14F-4D97-AF65-F5344CB8AC3E}">
        <p14:creationId xmlns:p14="http://schemas.microsoft.com/office/powerpoint/2010/main" val="298335755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a:solidFill>
                  <a:schemeClr val="bg1"/>
                </a:solidFill>
                <a:latin typeface="Sassoon Infant Std" panose="020B0503020103030203" pitchFamily="34" charset="0"/>
              </a:rPr>
              <a:t>Year 1 area</a:t>
            </a:r>
          </a:p>
        </p:txBody>
      </p:sp>
      <p:sp>
        <p:nvSpPr>
          <p:cNvPr id="3" name="Content Placeholder 2"/>
          <p:cNvSpPr>
            <a:spLocks noGrp="1"/>
          </p:cNvSpPr>
          <p:nvPr>
            <p:ph idx="1"/>
          </p:nvPr>
        </p:nvSpPr>
        <p:spPr/>
        <p:txBody>
          <a:bodyPr/>
          <a:lstStyle/>
          <a:p>
            <a:pPr marL="0" indent="0">
              <a:buNone/>
            </a:pPr>
            <a:r>
              <a:rPr lang="en-GB" dirty="0"/>
              <a:t>				</a:t>
            </a:r>
            <a:r>
              <a:rPr lang="en-GB" dirty="0">
                <a:latin typeface="Sassoon Infant Std" panose="020B0503020103030203" pitchFamily="34" charset="0"/>
              </a:rPr>
              <a:t>Reading area</a:t>
            </a:r>
          </a:p>
        </p:txBody>
      </p:sp>
      <p:pic>
        <p:nvPicPr>
          <p:cNvPr id="5" name="Picture 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57201" y="2552034"/>
            <a:ext cx="8572452" cy="3613270"/>
          </a:xfrm>
          <a:prstGeom prst="rect">
            <a:avLst/>
          </a:prstGeom>
        </p:spPr>
      </p:pic>
    </p:spTree>
    <p:extLst>
      <p:ext uri="{BB962C8B-B14F-4D97-AF65-F5344CB8AC3E}">
        <p14:creationId xmlns:p14="http://schemas.microsoft.com/office/powerpoint/2010/main" val="194911618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a:solidFill>
                  <a:schemeClr val="bg1"/>
                </a:solidFill>
                <a:latin typeface="Sassoon Infant Std" panose="020B0503020103030203" pitchFamily="34" charset="0"/>
              </a:rPr>
              <a:t>Phonics</a:t>
            </a:r>
          </a:p>
        </p:txBody>
      </p:sp>
      <p:sp>
        <p:nvSpPr>
          <p:cNvPr id="3" name="Content Placeholder 2"/>
          <p:cNvSpPr>
            <a:spLocks noGrp="1"/>
          </p:cNvSpPr>
          <p:nvPr>
            <p:ph idx="1"/>
          </p:nvPr>
        </p:nvSpPr>
        <p:spPr/>
        <p:txBody>
          <a:bodyPr/>
          <a:lstStyle/>
          <a:p>
            <a:r>
              <a:rPr lang="en-GB" dirty="0">
                <a:solidFill>
                  <a:schemeClr val="bg1"/>
                </a:solidFill>
                <a:latin typeface="Sassoon Infant Std" panose="020B0503020103030203" pitchFamily="34" charset="0"/>
              </a:rPr>
              <a:t>Each week the children will revise and learn two new </a:t>
            </a:r>
            <a:r>
              <a:rPr lang="en-GB">
                <a:solidFill>
                  <a:schemeClr val="bg1"/>
                </a:solidFill>
                <a:latin typeface="Sassoon Infant Std" panose="020B0503020103030203" pitchFamily="34" charset="0"/>
              </a:rPr>
              <a:t>phonemes and </a:t>
            </a:r>
            <a:r>
              <a:rPr lang="en-GB" dirty="0">
                <a:solidFill>
                  <a:schemeClr val="bg1"/>
                </a:solidFill>
                <a:latin typeface="Sassoon Infant Std" panose="020B0503020103030203" pitchFamily="34" charset="0"/>
              </a:rPr>
              <a:t>1-2 high frequency words.</a:t>
            </a:r>
          </a:p>
          <a:p>
            <a:r>
              <a:rPr lang="en-GB" dirty="0">
                <a:solidFill>
                  <a:schemeClr val="bg1"/>
                </a:solidFill>
                <a:latin typeface="Sassoon Infant Std" panose="020B0503020103030203" pitchFamily="34" charset="0"/>
              </a:rPr>
              <a:t>The important principles of Rocket Phonics is whole class teaching so every child has access to the same phonics teaching with extra support if needed.</a:t>
            </a:r>
          </a:p>
          <a:p>
            <a:r>
              <a:rPr lang="en-GB" dirty="0">
                <a:solidFill>
                  <a:schemeClr val="bg1"/>
                </a:solidFill>
                <a:latin typeface="Sassoon Infant Std" panose="020B0503020103030203" pitchFamily="34" charset="0"/>
              </a:rPr>
              <a:t>The emphasis is on keeping up, not catching up. </a:t>
            </a:r>
          </a:p>
        </p:txBody>
      </p:sp>
    </p:spTree>
    <p:extLst>
      <p:ext uri="{BB962C8B-B14F-4D97-AF65-F5344CB8AC3E}">
        <p14:creationId xmlns:p14="http://schemas.microsoft.com/office/powerpoint/2010/main" val="117291472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88640"/>
            <a:ext cx="8229600" cy="576064"/>
          </a:xfrm>
        </p:spPr>
        <p:txBody>
          <a:bodyPr>
            <a:normAutofit fontScale="90000"/>
          </a:bodyPr>
          <a:lstStyle/>
          <a:p>
            <a:r>
              <a:rPr lang="en-GB" dirty="0">
                <a:solidFill>
                  <a:srgbClr val="FFC000"/>
                </a:solidFill>
                <a:latin typeface="Sassoon Infant Std" panose="020B0503020103030203" pitchFamily="34" charset="0"/>
              </a:rPr>
              <a:t>Reading books – Rising Stars </a:t>
            </a:r>
          </a:p>
        </p:txBody>
      </p:sp>
      <p:pic>
        <p:nvPicPr>
          <p:cNvPr id="5" name="Content Placeholder 4"/>
          <p:cNvPicPr>
            <a:picLocks noGrp="1" noChangeAspect="1"/>
          </p:cNvPicPr>
          <p:nvPr>
            <p:ph sz="half" idx="1"/>
          </p:nvPr>
        </p:nvPicPr>
        <p:blipFill>
          <a:blip r:embed="rId2" cstate="print">
            <a:extLst>
              <a:ext uri="{28A0092B-C50C-407E-A947-70E740481C1C}">
                <a14:useLocalDpi xmlns:a14="http://schemas.microsoft.com/office/drawing/2010/main" val="0"/>
              </a:ext>
            </a:extLst>
          </a:blip>
          <a:stretch>
            <a:fillRect/>
          </a:stretch>
        </p:blipFill>
        <p:spPr>
          <a:xfrm rot="5400000">
            <a:off x="-255008" y="1415247"/>
            <a:ext cx="4829331" cy="3960292"/>
          </a:xfrm>
        </p:spPr>
      </p:pic>
      <p:pic>
        <p:nvPicPr>
          <p:cNvPr id="6" name="Content Placeholder 5"/>
          <p:cNvPicPr>
            <a:picLocks noGrp="1" noChangeAspect="1"/>
          </p:cNvPicPr>
          <p:nvPr>
            <p:ph sz="half" idx="2"/>
          </p:nvPr>
        </p:nvPicPr>
        <p:blipFill>
          <a:blip r:embed="rId3" cstate="print">
            <a:extLst>
              <a:ext uri="{28A0092B-C50C-407E-A947-70E740481C1C}">
                <a14:useLocalDpi xmlns:a14="http://schemas.microsoft.com/office/drawing/2010/main" val="0"/>
              </a:ext>
            </a:extLst>
          </a:blip>
          <a:stretch>
            <a:fillRect/>
          </a:stretch>
        </p:blipFill>
        <p:spPr>
          <a:xfrm>
            <a:off x="4139805" y="980728"/>
            <a:ext cx="4803770" cy="4829331"/>
          </a:xfrm>
        </p:spPr>
      </p:pic>
    </p:spTree>
    <p:extLst>
      <p:ext uri="{BB962C8B-B14F-4D97-AF65-F5344CB8AC3E}">
        <p14:creationId xmlns:p14="http://schemas.microsoft.com/office/powerpoint/2010/main" val="67287645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GB" sz="2000" dirty="0">
                <a:solidFill>
                  <a:schemeClr val="bg1"/>
                </a:solidFill>
                <a:latin typeface="Sassoon Infant Std" panose="020B0503020103030203" pitchFamily="34" charset="0"/>
              </a:rPr>
              <a:t>Top tip – inside the front cover of each book you will find a list of sounds featured within the text and the ‘tricky words’. This is a great way to begin reading the book by ensuring your child has retained these sounds and words before they begin reading. </a:t>
            </a:r>
            <a:br>
              <a:rPr lang="en-GB" sz="2000" dirty="0">
                <a:solidFill>
                  <a:schemeClr val="bg1"/>
                </a:solidFill>
                <a:latin typeface="Sassoon Infant Std" panose="020B0503020103030203" pitchFamily="34" charset="0"/>
              </a:rPr>
            </a:br>
            <a:r>
              <a:rPr lang="en-GB" sz="2000" dirty="0">
                <a:solidFill>
                  <a:schemeClr val="bg1"/>
                </a:solidFill>
                <a:latin typeface="Sassoon Infant Std" panose="020B0503020103030203" pitchFamily="34" charset="0"/>
              </a:rPr>
              <a:t>The sounds in the front of the book are the sounds that we will have covered in phonics at school. </a:t>
            </a:r>
          </a:p>
        </p:txBody>
      </p:sp>
      <p:pic>
        <p:nvPicPr>
          <p:cNvPr id="6" name="Content Placeholder 5"/>
          <p:cNvPicPr>
            <a:picLocks noGrp="1" noChangeAspect="1"/>
          </p:cNvPicPr>
          <p:nvPr>
            <p:ph idx="1"/>
          </p:nvPr>
        </p:nvPicPr>
        <p:blipFill>
          <a:blip r:embed="rId2" cstate="print">
            <a:extLst>
              <a:ext uri="{28A0092B-C50C-407E-A947-70E740481C1C}">
                <a14:useLocalDpi xmlns:a14="http://schemas.microsoft.com/office/drawing/2010/main" val="0"/>
              </a:ext>
            </a:extLst>
          </a:blip>
          <a:stretch>
            <a:fillRect/>
          </a:stretch>
        </p:blipFill>
        <p:spPr>
          <a:xfrm rot="5400000">
            <a:off x="2038176" y="1875907"/>
            <a:ext cx="4923631" cy="5040560"/>
          </a:xfrm>
        </p:spPr>
      </p:pic>
    </p:spTree>
    <p:extLst>
      <p:ext uri="{BB962C8B-B14F-4D97-AF65-F5344CB8AC3E}">
        <p14:creationId xmlns:p14="http://schemas.microsoft.com/office/powerpoint/2010/main" val="373182511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solidFill>
                  <a:schemeClr val="bg1"/>
                </a:solidFill>
                <a:latin typeface="Sassoon Infant Std" panose="020B0503020103030203" pitchFamily="34" charset="0"/>
              </a:rPr>
              <a:t>At the back of the book</a:t>
            </a:r>
          </a:p>
        </p:txBody>
      </p:sp>
      <p:pic>
        <p:nvPicPr>
          <p:cNvPr id="4" name="Content Placeholder 3"/>
          <p:cNvPicPr>
            <a:picLocks noGrp="1" noChangeAspect="1"/>
          </p:cNvPicPr>
          <p:nvPr>
            <p:ph idx="1"/>
          </p:nvPr>
        </p:nvPicPr>
        <p:blipFill>
          <a:blip r:embed="rId2" cstate="print">
            <a:extLst>
              <a:ext uri="{28A0092B-C50C-407E-A947-70E740481C1C}">
                <a14:useLocalDpi xmlns:a14="http://schemas.microsoft.com/office/drawing/2010/main" val="0"/>
              </a:ext>
            </a:extLst>
          </a:blip>
          <a:stretch>
            <a:fillRect/>
          </a:stretch>
        </p:blipFill>
        <p:spPr>
          <a:xfrm>
            <a:off x="251520" y="1847089"/>
            <a:ext cx="8435280" cy="4822272"/>
          </a:xfrm>
        </p:spPr>
      </p:pic>
    </p:spTree>
    <p:extLst>
      <p:ext uri="{BB962C8B-B14F-4D97-AF65-F5344CB8AC3E}">
        <p14:creationId xmlns:p14="http://schemas.microsoft.com/office/powerpoint/2010/main" val="28152686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a:solidFill>
                  <a:schemeClr val="bg1"/>
                </a:solidFill>
                <a:latin typeface="Sassoon Infant Std" panose="020B0503020103030203" pitchFamily="34" charset="0"/>
              </a:rPr>
              <a:t>Other reading books/ book banded books</a:t>
            </a:r>
          </a:p>
        </p:txBody>
      </p:sp>
      <p:sp>
        <p:nvSpPr>
          <p:cNvPr id="3" name="Content Placeholder 2"/>
          <p:cNvSpPr>
            <a:spLocks noGrp="1"/>
          </p:cNvSpPr>
          <p:nvPr>
            <p:ph idx="1"/>
          </p:nvPr>
        </p:nvSpPr>
        <p:spPr/>
        <p:txBody>
          <a:bodyPr>
            <a:normAutofit fontScale="92500"/>
          </a:bodyPr>
          <a:lstStyle/>
          <a:p>
            <a:r>
              <a:rPr lang="en-GB" dirty="0">
                <a:solidFill>
                  <a:schemeClr val="bg1"/>
                </a:solidFill>
                <a:latin typeface="Sassoon Infant Std" panose="020B0503020103030203" pitchFamily="34" charset="0"/>
              </a:rPr>
              <a:t>In addition to the new Rocket Phonics reading book, we will also be sending home a book banded book. </a:t>
            </a:r>
          </a:p>
          <a:p>
            <a:r>
              <a:rPr lang="en-GB" dirty="0">
                <a:solidFill>
                  <a:schemeClr val="bg1"/>
                </a:solidFill>
                <a:latin typeface="Sassoon Infant Std" panose="020B0503020103030203" pitchFamily="34" charset="0"/>
              </a:rPr>
              <a:t>These books are banded by difficulty but are NOT linked to the phonics scheme. So there will be words that the children are unable to read independently  - please support them with this.</a:t>
            </a:r>
          </a:p>
          <a:p>
            <a:r>
              <a:rPr lang="en-GB" dirty="0">
                <a:solidFill>
                  <a:schemeClr val="bg1"/>
                </a:solidFill>
                <a:latin typeface="Sassoon Infant Std" panose="020B0503020103030203" pitchFamily="34" charset="0"/>
              </a:rPr>
              <a:t>Please use these books as shared reading books for you and your child to read together. </a:t>
            </a:r>
          </a:p>
          <a:p>
            <a:r>
              <a:rPr lang="en-GB" dirty="0">
                <a:solidFill>
                  <a:schemeClr val="bg1"/>
                </a:solidFill>
                <a:latin typeface="Sassoon Infant Std" panose="020B0503020103030203" pitchFamily="34" charset="0"/>
              </a:rPr>
              <a:t>It is important that the children are encouraged not to guess at words or to use the pictures to guess words. They should be using their phonic knowledge to decode if they can. </a:t>
            </a:r>
          </a:p>
        </p:txBody>
      </p:sp>
    </p:spTree>
    <p:extLst>
      <p:ext uri="{BB962C8B-B14F-4D97-AF65-F5344CB8AC3E}">
        <p14:creationId xmlns:p14="http://schemas.microsoft.com/office/powerpoint/2010/main" val="342903080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a:solidFill>
                  <a:schemeClr val="bg1"/>
                </a:solidFill>
                <a:latin typeface="Sassoon Infant Std" panose="020B0503020103030203" pitchFamily="34" charset="0"/>
              </a:rPr>
              <a:t>Reading</a:t>
            </a:r>
          </a:p>
        </p:txBody>
      </p:sp>
      <p:sp>
        <p:nvSpPr>
          <p:cNvPr id="3" name="Content Placeholder 2"/>
          <p:cNvSpPr>
            <a:spLocks noGrp="1"/>
          </p:cNvSpPr>
          <p:nvPr>
            <p:ph idx="1"/>
          </p:nvPr>
        </p:nvSpPr>
        <p:spPr/>
        <p:txBody>
          <a:bodyPr>
            <a:normAutofit/>
          </a:bodyPr>
          <a:lstStyle/>
          <a:p>
            <a:r>
              <a:rPr lang="en-US" u="sng" dirty="0">
                <a:solidFill>
                  <a:schemeClr val="bg1"/>
                </a:solidFill>
                <a:latin typeface="Sassoon Infant Std" panose="020B0503020103030203" pitchFamily="34" charset="0"/>
              </a:rPr>
              <a:t>How can I help my child at home? </a:t>
            </a:r>
            <a:endParaRPr lang="en-GB" dirty="0">
              <a:solidFill>
                <a:schemeClr val="bg1"/>
              </a:solidFill>
              <a:latin typeface="Sassoon Infant Std" panose="020B0503020103030203" pitchFamily="34" charset="0"/>
            </a:endParaRPr>
          </a:p>
          <a:p>
            <a:r>
              <a:rPr lang="en-US" dirty="0">
                <a:solidFill>
                  <a:schemeClr val="bg1"/>
                </a:solidFill>
                <a:latin typeface="Sassoon Infant Std" panose="020B0503020103030203" pitchFamily="34" charset="0"/>
              </a:rPr>
              <a:t>Just 10 minutes of reading each day makes such a difference in a child’s fluency, word recognition, pace and understanding. </a:t>
            </a:r>
            <a:endParaRPr lang="en-GB" dirty="0">
              <a:solidFill>
                <a:schemeClr val="bg1"/>
              </a:solidFill>
              <a:latin typeface="Sassoon Infant Std" panose="020B0503020103030203" pitchFamily="34" charset="0"/>
            </a:endParaRPr>
          </a:p>
          <a:p>
            <a:r>
              <a:rPr lang="en-GB" dirty="0">
                <a:solidFill>
                  <a:schemeClr val="bg1"/>
                </a:solidFill>
                <a:latin typeface="Sassoon Infant Std" panose="020B0503020103030203" pitchFamily="34" charset="0"/>
              </a:rPr>
              <a:t>It does not have to be a ‘reading book’, you can read ANYTHING ANYWHERE ANYTIME!!!</a:t>
            </a:r>
          </a:p>
          <a:p>
            <a:r>
              <a:rPr lang="en-GB" dirty="0">
                <a:solidFill>
                  <a:schemeClr val="bg1"/>
                </a:solidFill>
                <a:latin typeface="Sassoon Infant Std" panose="020B0503020103030203" pitchFamily="34" charset="0"/>
              </a:rPr>
              <a:t>Any book experience is of value each and every day.</a:t>
            </a:r>
          </a:p>
          <a:p>
            <a:endParaRPr lang="en-GB" dirty="0">
              <a:solidFill>
                <a:schemeClr val="bg1"/>
              </a:solidFill>
            </a:endParaRPr>
          </a:p>
          <a:p>
            <a:endParaRPr lang="en-GB" dirty="0"/>
          </a:p>
        </p:txBody>
      </p:sp>
    </p:spTree>
    <p:extLst>
      <p:ext uri="{BB962C8B-B14F-4D97-AF65-F5344CB8AC3E}">
        <p14:creationId xmlns:p14="http://schemas.microsoft.com/office/powerpoint/2010/main" val="407135649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B52F30C-6AC0-4D9B-A7A2-5468B709DFB1}"/>
              </a:ext>
            </a:extLst>
          </p:cNvPr>
          <p:cNvSpPr>
            <a:spLocks noGrp="1"/>
          </p:cNvSpPr>
          <p:nvPr>
            <p:ph type="title"/>
          </p:nvPr>
        </p:nvSpPr>
        <p:spPr>
          <a:xfrm>
            <a:off x="2339752" y="476672"/>
            <a:ext cx="7355160" cy="924712"/>
          </a:xfrm>
        </p:spPr>
        <p:txBody>
          <a:bodyPr/>
          <a:lstStyle/>
          <a:p>
            <a:r>
              <a:rPr lang="en-GB" dirty="0">
                <a:solidFill>
                  <a:schemeClr val="bg1"/>
                </a:solidFill>
              </a:rPr>
              <a:t>Read to succeed</a:t>
            </a:r>
          </a:p>
        </p:txBody>
      </p:sp>
      <p:pic>
        <p:nvPicPr>
          <p:cNvPr id="5" name="Picture 4">
            <a:extLst>
              <a:ext uri="{FF2B5EF4-FFF2-40B4-BE49-F238E27FC236}">
                <a16:creationId xmlns:a16="http://schemas.microsoft.com/office/drawing/2014/main" id="{094F9CD9-C8ED-42BB-9370-F1860AC3321E}"/>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l="4457" t="4860" r="12906" b="4400"/>
          <a:stretch/>
        </p:blipFill>
        <p:spPr>
          <a:xfrm rot="5400000">
            <a:off x="1892274" y="2004270"/>
            <a:ext cx="5071419" cy="4176464"/>
          </a:xfrm>
          <a:prstGeom prst="rect">
            <a:avLst/>
          </a:prstGeom>
        </p:spPr>
      </p:pic>
    </p:spTree>
    <p:extLst>
      <p:ext uri="{BB962C8B-B14F-4D97-AF65-F5344CB8AC3E}">
        <p14:creationId xmlns:p14="http://schemas.microsoft.com/office/powerpoint/2010/main" val="429231695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3225EA6-91EB-484B-BB64-785B74F75D44}"/>
              </a:ext>
            </a:extLst>
          </p:cNvPr>
          <p:cNvSpPr>
            <a:spLocks noGrp="1"/>
          </p:cNvSpPr>
          <p:nvPr>
            <p:ph type="title"/>
          </p:nvPr>
        </p:nvSpPr>
        <p:spPr>
          <a:xfrm>
            <a:off x="435656" y="0"/>
            <a:ext cx="8229600" cy="1143000"/>
          </a:xfrm>
        </p:spPr>
        <p:txBody>
          <a:bodyPr/>
          <a:lstStyle/>
          <a:p>
            <a:pPr algn="ctr"/>
            <a:r>
              <a:rPr lang="en-GB" dirty="0">
                <a:solidFill>
                  <a:schemeClr val="bg1"/>
                </a:solidFill>
              </a:rPr>
              <a:t>Reading diaries</a:t>
            </a:r>
          </a:p>
        </p:txBody>
      </p:sp>
      <p:pic>
        <p:nvPicPr>
          <p:cNvPr id="5" name="Content Placeholder 4">
            <a:extLst>
              <a:ext uri="{FF2B5EF4-FFF2-40B4-BE49-F238E27FC236}">
                <a16:creationId xmlns:a16="http://schemas.microsoft.com/office/drawing/2014/main" id="{2155D4CE-73DC-4DE7-BE48-03FC1CE2FB15}"/>
              </a:ext>
            </a:extLst>
          </p:cNvPr>
          <p:cNvPicPr>
            <a:picLocks noGrp="1" noChangeAspect="1"/>
          </p:cNvPicPr>
          <p:nvPr>
            <p:ph idx="1"/>
          </p:nvPr>
        </p:nvPicPr>
        <p:blipFill>
          <a:blip r:embed="rId2" cstate="print">
            <a:extLst>
              <a:ext uri="{28A0092B-C50C-407E-A947-70E740481C1C}">
                <a14:useLocalDpi xmlns:a14="http://schemas.microsoft.com/office/drawing/2010/main" val="0"/>
              </a:ext>
            </a:extLst>
          </a:blip>
          <a:stretch>
            <a:fillRect/>
          </a:stretch>
        </p:blipFill>
        <p:spPr>
          <a:xfrm rot="5400000">
            <a:off x="75615" y="1503047"/>
            <a:ext cx="2880322" cy="2160241"/>
          </a:xfrm>
        </p:spPr>
      </p:pic>
      <p:pic>
        <p:nvPicPr>
          <p:cNvPr id="9" name="Picture 8">
            <a:extLst>
              <a:ext uri="{FF2B5EF4-FFF2-40B4-BE49-F238E27FC236}">
                <a16:creationId xmlns:a16="http://schemas.microsoft.com/office/drawing/2014/main" id="{BC0DC99D-B4E8-4A6A-88E9-5ABD33DA4DE8}"/>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5400000">
            <a:off x="3107601" y="2445127"/>
            <a:ext cx="2498169" cy="1873627"/>
          </a:xfrm>
          <a:prstGeom prst="rect">
            <a:avLst/>
          </a:prstGeom>
        </p:spPr>
      </p:pic>
      <p:pic>
        <p:nvPicPr>
          <p:cNvPr id="11" name="Picture 10">
            <a:extLst>
              <a:ext uri="{FF2B5EF4-FFF2-40B4-BE49-F238E27FC236}">
                <a16:creationId xmlns:a16="http://schemas.microsoft.com/office/drawing/2014/main" id="{9E8C3B80-F4DF-4A13-98D8-61B3082A71AC}"/>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rot="5400000">
            <a:off x="5987921" y="3663583"/>
            <a:ext cx="2498169" cy="1873627"/>
          </a:xfrm>
          <a:prstGeom prst="rect">
            <a:avLst/>
          </a:prstGeom>
        </p:spPr>
      </p:pic>
    </p:spTree>
    <p:extLst>
      <p:ext uri="{BB962C8B-B14F-4D97-AF65-F5344CB8AC3E}">
        <p14:creationId xmlns:p14="http://schemas.microsoft.com/office/powerpoint/2010/main" val="23417016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9C5CECD-486A-4B05-B899-FBCD8136EF03}"/>
              </a:ext>
            </a:extLst>
          </p:cNvPr>
          <p:cNvSpPr>
            <a:spLocks noGrp="1"/>
          </p:cNvSpPr>
          <p:nvPr>
            <p:ph type="title"/>
          </p:nvPr>
        </p:nvSpPr>
        <p:spPr/>
        <p:txBody>
          <a:bodyPr/>
          <a:lstStyle/>
          <a:p>
            <a:pPr algn="ctr"/>
            <a:r>
              <a:rPr lang="en-GB" dirty="0">
                <a:solidFill>
                  <a:schemeClr val="bg1"/>
                </a:solidFill>
              </a:rPr>
              <a:t>Reading diaries</a:t>
            </a:r>
          </a:p>
        </p:txBody>
      </p:sp>
      <p:sp>
        <p:nvSpPr>
          <p:cNvPr id="3" name="Content Placeholder 2">
            <a:extLst>
              <a:ext uri="{FF2B5EF4-FFF2-40B4-BE49-F238E27FC236}">
                <a16:creationId xmlns:a16="http://schemas.microsoft.com/office/drawing/2014/main" id="{11E898C5-C233-4D28-9BD9-BDC4E85BA208}"/>
              </a:ext>
            </a:extLst>
          </p:cNvPr>
          <p:cNvSpPr>
            <a:spLocks noGrp="1"/>
          </p:cNvSpPr>
          <p:nvPr>
            <p:ph idx="1"/>
          </p:nvPr>
        </p:nvSpPr>
        <p:spPr/>
        <p:txBody>
          <a:bodyPr/>
          <a:lstStyle/>
          <a:p>
            <a:r>
              <a:rPr lang="en-GB" dirty="0">
                <a:solidFill>
                  <a:schemeClr val="bg1"/>
                </a:solidFill>
                <a:latin typeface="Sassoon Infant Std" panose="020B0503020103030203" pitchFamily="34" charset="0"/>
              </a:rPr>
              <a:t>Including year 1 scope and sequence. </a:t>
            </a:r>
          </a:p>
          <a:p>
            <a:r>
              <a:rPr lang="en-GB" dirty="0">
                <a:solidFill>
                  <a:schemeClr val="bg1"/>
                </a:solidFill>
                <a:latin typeface="Sassoon Infant Std" panose="020B0503020103030203" pitchFamily="34" charset="0"/>
              </a:rPr>
              <a:t>Reading reward chart.</a:t>
            </a:r>
          </a:p>
          <a:p>
            <a:r>
              <a:rPr lang="en-GB" dirty="0">
                <a:solidFill>
                  <a:schemeClr val="bg1"/>
                </a:solidFill>
                <a:latin typeface="Sassoon Infant Std" panose="020B0503020103030203" pitchFamily="34" charset="0"/>
              </a:rPr>
              <a:t>Recording record/comments.</a:t>
            </a:r>
          </a:p>
          <a:p>
            <a:pPr marL="0" indent="0">
              <a:buNone/>
            </a:pPr>
            <a:endParaRPr lang="en-GB" dirty="0">
              <a:solidFill>
                <a:schemeClr val="bg1"/>
              </a:solidFill>
              <a:latin typeface="Sassoon Infant Std" panose="020B0503020103030203" pitchFamily="34" charset="0"/>
            </a:endParaRPr>
          </a:p>
        </p:txBody>
      </p:sp>
    </p:spTree>
    <p:extLst>
      <p:ext uri="{BB962C8B-B14F-4D97-AF65-F5344CB8AC3E}">
        <p14:creationId xmlns:p14="http://schemas.microsoft.com/office/powerpoint/2010/main" val="198125421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p:cNvPicPr>
            <a:picLocks noGrp="1" noChangeAspect="1"/>
          </p:cNvPicPr>
          <p:nvPr>
            <p:ph idx="1"/>
          </p:nvPr>
        </p:nvPicPr>
        <p:blipFill>
          <a:blip r:embed="rId2" cstate="print">
            <a:extLst>
              <a:ext uri="{28A0092B-C50C-407E-A947-70E740481C1C}">
                <a14:useLocalDpi xmlns:a14="http://schemas.microsoft.com/office/drawing/2010/main" val="0"/>
              </a:ext>
            </a:extLst>
          </a:blip>
          <a:stretch>
            <a:fillRect/>
          </a:stretch>
        </p:blipFill>
        <p:spPr>
          <a:xfrm>
            <a:off x="1259632" y="-459432"/>
            <a:ext cx="6480720" cy="7848871"/>
          </a:xfrm>
        </p:spPr>
      </p:pic>
    </p:spTree>
    <p:extLst>
      <p:ext uri="{BB962C8B-B14F-4D97-AF65-F5344CB8AC3E}">
        <p14:creationId xmlns:p14="http://schemas.microsoft.com/office/powerpoint/2010/main" val="1404219175"/>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827584" y="293269"/>
            <a:ext cx="2696522" cy="830997"/>
          </a:xfrm>
          <a:prstGeom prst="rect">
            <a:avLst/>
          </a:prstGeom>
          <a:noFill/>
        </p:spPr>
        <p:txBody>
          <a:bodyPr wrap="square" rtlCol="0">
            <a:spAutoFit/>
          </a:bodyPr>
          <a:lstStyle/>
          <a:p>
            <a:pPr algn="ctr"/>
            <a:r>
              <a:rPr lang="en-US" sz="4800" dirty="0">
                <a:solidFill>
                  <a:schemeClr val="bg1"/>
                </a:solidFill>
                <a:latin typeface="Sassoon Infant Std" panose="020B0503020103030203" pitchFamily="34" charset="0"/>
              </a:rPr>
              <a:t>Writing</a:t>
            </a:r>
            <a:endParaRPr lang="en-GB" sz="4800" dirty="0">
              <a:solidFill>
                <a:schemeClr val="bg1"/>
              </a:solidFill>
              <a:latin typeface="Sassoon Infant Std" panose="020B0503020103030203" pitchFamily="34" charset="0"/>
            </a:endParaRPr>
          </a:p>
        </p:txBody>
      </p:sp>
      <p:sp>
        <p:nvSpPr>
          <p:cNvPr id="3" name="TextBox 2"/>
          <p:cNvSpPr txBox="1"/>
          <p:nvPr/>
        </p:nvSpPr>
        <p:spPr>
          <a:xfrm>
            <a:off x="0" y="1166842"/>
            <a:ext cx="9144000" cy="4524315"/>
          </a:xfrm>
          <a:prstGeom prst="rect">
            <a:avLst/>
          </a:prstGeom>
          <a:noFill/>
        </p:spPr>
        <p:txBody>
          <a:bodyPr wrap="square" rtlCol="0">
            <a:spAutoFit/>
          </a:bodyPr>
          <a:lstStyle/>
          <a:p>
            <a:pPr marL="457200" indent="-457200">
              <a:buFont typeface="Arial" panose="020B0604020202020204" pitchFamily="34" charset="0"/>
              <a:buChar char="•"/>
            </a:pPr>
            <a:r>
              <a:rPr lang="en-US" sz="2400" dirty="0">
                <a:solidFill>
                  <a:schemeClr val="bg1"/>
                </a:solidFill>
                <a:latin typeface="Sassoon Infant Std" panose="020B0503020103030203" pitchFamily="34" charset="0"/>
              </a:rPr>
              <a:t>Establishing a good pencil grip – we call this using the </a:t>
            </a:r>
            <a:r>
              <a:rPr lang="en-US" sz="2400" dirty="0" err="1">
                <a:solidFill>
                  <a:schemeClr val="bg1"/>
                </a:solidFill>
                <a:latin typeface="Sassoon Infant Std" panose="020B0503020103030203" pitchFamily="34" charset="0"/>
              </a:rPr>
              <a:t>froggy</a:t>
            </a:r>
            <a:r>
              <a:rPr lang="en-US" sz="2400" dirty="0">
                <a:solidFill>
                  <a:schemeClr val="bg1"/>
                </a:solidFill>
                <a:latin typeface="Sassoon Infant Std" panose="020B0503020103030203" pitchFamily="34" charset="0"/>
              </a:rPr>
              <a:t> legs.</a:t>
            </a:r>
            <a:endParaRPr lang="en-GB" sz="2400" dirty="0">
              <a:solidFill>
                <a:schemeClr val="bg1"/>
              </a:solidFill>
              <a:latin typeface="Sassoon Infant Std" panose="020B0503020103030203" pitchFamily="34" charset="0"/>
            </a:endParaRPr>
          </a:p>
          <a:p>
            <a:pPr marL="457200" indent="-457200">
              <a:buFont typeface="Arial" panose="020B0604020202020204" pitchFamily="34" charset="0"/>
              <a:buChar char="•"/>
            </a:pPr>
            <a:endParaRPr lang="en-US" sz="2400" dirty="0">
              <a:solidFill>
                <a:schemeClr val="bg1"/>
              </a:solidFill>
              <a:latin typeface="Sassoon Infant Std" panose="020B0503020103030203" pitchFamily="34" charset="0"/>
            </a:endParaRPr>
          </a:p>
          <a:p>
            <a:pPr marL="457200" indent="-457200">
              <a:buFont typeface="Arial" panose="020B0604020202020204" pitchFamily="34" charset="0"/>
              <a:buChar char="•"/>
            </a:pPr>
            <a:r>
              <a:rPr lang="en-US" sz="2400" dirty="0">
                <a:solidFill>
                  <a:schemeClr val="bg1"/>
                </a:solidFill>
                <a:latin typeface="Sassoon Infant Std" panose="020B0503020103030203" pitchFamily="34" charset="0"/>
              </a:rPr>
              <a:t>Correct letter formation- we teach these through letter families. Encourage your child to start at the top of most letters. (on the class page of the website)</a:t>
            </a:r>
          </a:p>
          <a:p>
            <a:pPr marL="457200" indent="-457200">
              <a:buFont typeface="Arial" panose="020B0604020202020204" pitchFamily="34" charset="0"/>
              <a:buChar char="•"/>
            </a:pPr>
            <a:endParaRPr lang="en-US" sz="2400" dirty="0">
              <a:solidFill>
                <a:schemeClr val="bg1"/>
              </a:solidFill>
              <a:latin typeface="Sassoon Infant Std" panose="020B0503020103030203" pitchFamily="34" charset="0"/>
            </a:endParaRPr>
          </a:p>
          <a:p>
            <a:pPr marL="457200" indent="-457200">
              <a:buFont typeface="Arial" panose="020B0604020202020204" pitchFamily="34" charset="0"/>
              <a:buChar char="•"/>
            </a:pPr>
            <a:r>
              <a:rPr lang="en-US" sz="2400" dirty="0">
                <a:solidFill>
                  <a:schemeClr val="bg1"/>
                </a:solidFill>
                <a:latin typeface="Sassoon Infant Std" panose="020B0503020103030203" pitchFamily="34" charset="0"/>
              </a:rPr>
              <a:t>Encourage children to write their own name accurately</a:t>
            </a:r>
          </a:p>
          <a:p>
            <a:pPr marL="457200" indent="-457200">
              <a:buFont typeface="Arial" panose="020B0604020202020204" pitchFamily="34" charset="0"/>
              <a:buChar char="•"/>
            </a:pPr>
            <a:endParaRPr lang="en-US" sz="2400" dirty="0">
              <a:solidFill>
                <a:schemeClr val="bg1"/>
              </a:solidFill>
              <a:latin typeface="Sassoon Infant Std" panose="020B0503020103030203" pitchFamily="34" charset="0"/>
            </a:endParaRPr>
          </a:p>
          <a:p>
            <a:pPr marL="457200" indent="-457200">
              <a:buFont typeface="Arial" panose="020B0604020202020204" pitchFamily="34" charset="0"/>
              <a:buChar char="•"/>
            </a:pPr>
            <a:r>
              <a:rPr lang="en-US" sz="2400" dirty="0">
                <a:solidFill>
                  <a:schemeClr val="bg1"/>
                </a:solidFill>
                <a:latin typeface="Sassoon Infant Std" panose="020B0503020103030203" pitchFamily="34" charset="0"/>
              </a:rPr>
              <a:t>When children are beginning to write at home or at school we encourage a ‘have a go’ approach rather than correcting every spelling. </a:t>
            </a:r>
          </a:p>
          <a:p>
            <a:endParaRPr lang="en-US" sz="2400" dirty="0">
              <a:solidFill>
                <a:schemeClr val="bg1"/>
              </a:solidFill>
            </a:endParaRPr>
          </a:p>
        </p:txBody>
      </p:sp>
    </p:spTree>
    <p:extLst>
      <p:ext uri="{BB962C8B-B14F-4D97-AF65-F5344CB8AC3E}">
        <p14:creationId xmlns:p14="http://schemas.microsoft.com/office/powerpoint/2010/main" val="2047279777"/>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ounded Rectangle 3"/>
          <p:cNvSpPr/>
          <p:nvPr/>
        </p:nvSpPr>
        <p:spPr>
          <a:xfrm>
            <a:off x="446757" y="2420888"/>
            <a:ext cx="8208912" cy="3816424"/>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itle 1"/>
          <p:cNvSpPr>
            <a:spLocks noGrp="1"/>
          </p:cNvSpPr>
          <p:nvPr>
            <p:ph type="title"/>
          </p:nvPr>
        </p:nvSpPr>
        <p:spPr/>
        <p:txBody>
          <a:bodyPr/>
          <a:lstStyle/>
          <a:p>
            <a:r>
              <a:rPr lang="en-GB" dirty="0">
                <a:solidFill>
                  <a:schemeClr val="bg1"/>
                </a:solidFill>
                <a:latin typeface="Sassoon Infant Std" panose="020B0503020103030203" pitchFamily="34" charset="0"/>
              </a:rPr>
              <a:t> Topics</a:t>
            </a:r>
          </a:p>
        </p:txBody>
      </p:sp>
      <p:sp>
        <p:nvSpPr>
          <p:cNvPr id="3" name="Content Placeholder 2"/>
          <p:cNvSpPr>
            <a:spLocks noGrp="1"/>
          </p:cNvSpPr>
          <p:nvPr>
            <p:ph idx="1"/>
          </p:nvPr>
        </p:nvSpPr>
        <p:spPr>
          <a:xfrm>
            <a:off x="457200" y="2564904"/>
            <a:ext cx="8229600" cy="4389120"/>
          </a:xfrm>
        </p:spPr>
        <p:txBody>
          <a:bodyPr>
            <a:normAutofit/>
          </a:bodyPr>
          <a:lstStyle/>
          <a:p>
            <a:pPr>
              <a:buNone/>
            </a:pPr>
            <a:r>
              <a:rPr lang="en-GB" sz="2800" dirty="0">
                <a:solidFill>
                  <a:schemeClr val="bg1"/>
                </a:solidFill>
                <a:latin typeface="Arial Rounded MT Bold" pitchFamily="34" charset="0"/>
                <a:ea typeface="Arial Unicode MS" pitchFamily="34" charset="-128"/>
                <a:cs typeface="Arial Unicode MS" pitchFamily="34" charset="-128"/>
              </a:rPr>
              <a:t> </a:t>
            </a:r>
            <a:r>
              <a:rPr lang="en-GB" sz="2800" dirty="0">
                <a:solidFill>
                  <a:schemeClr val="bg1"/>
                </a:solidFill>
                <a:latin typeface="Sassoon Infant Std" panose="020B0503020103030203" pitchFamily="34" charset="0"/>
                <a:ea typeface="Arial Unicode MS" pitchFamily="34" charset="-128"/>
                <a:cs typeface="Arial Unicode MS" pitchFamily="34" charset="-128"/>
              </a:rPr>
              <a:t>Our main themes throughout the year include:</a:t>
            </a:r>
          </a:p>
          <a:p>
            <a:r>
              <a:rPr lang="en-GB" sz="2800" dirty="0">
                <a:solidFill>
                  <a:schemeClr val="bg1"/>
                </a:solidFill>
                <a:latin typeface="Sassoon Infant Std" panose="020B0503020103030203" pitchFamily="34" charset="0"/>
                <a:ea typeface="Arial Unicode MS" pitchFamily="34" charset="-128"/>
                <a:cs typeface="Arial Unicode MS" pitchFamily="34" charset="-128"/>
              </a:rPr>
              <a:t>Childhood</a:t>
            </a:r>
          </a:p>
          <a:p>
            <a:r>
              <a:rPr lang="en-GB" sz="2800" dirty="0">
                <a:solidFill>
                  <a:schemeClr val="bg1"/>
                </a:solidFill>
                <a:latin typeface="Sassoon Infant Std" panose="020B0503020103030203" pitchFamily="34" charset="0"/>
                <a:ea typeface="Arial Unicode MS" pitchFamily="34" charset="-128"/>
                <a:cs typeface="Arial Unicode MS" pitchFamily="34" charset="-128"/>
              </a:rPr>
              <a:t>Bright lights, big city.</a:t>
            </a:r>
          </a:p>
          <a:p>
            <a:r>
              <a:rPr lang="en-GB" sz="2800" dirty="0">
                <a:solidFill>
                  <a:schemeClr val="bg1"/>
                </a:solidFill>
                <a:latin typeface="Sassoon Infant Std" panose="020B0503020103030203" pitchFamily="34" charset="0"/>
                <a:ea typeface="Arial Unicode MS" pitchFamily="34" charset="-128"/>
                <a:cs typeface="Arial Unicode MS" pitchFamily="34" charset="-128"/>
              </a:rPr>
              <a:t>School days.</a:t>
            </a:r>
          </a:p>
          <a:p>
            <a:r>
              <a:rPr lang="en-GB" sz="2800" dirty="0">
                <a:solidFill>
                  <a:schemeClr val="bg1"/>
                </a:solidFill>
                <a:latin typeface="Sassoon Infant Std" panose="020B0503020103030203" pitchFamily="34" charset="0"/>
                <a:ea typeface="Arial Unicode MS" pitchFamily="34" charset="-128"/>
                <a:cs typeface="Arial Unicode MS" pitchFamily="34" charset="-128"/>
              </a:rPr>
              <a:t>Seasons.</a:t>
            </a:r>
          </a:p>
          <a:p>
            <a:r>
              <a:rPr lang="en-GB" sz="2800" dirty="0">
                <a:solidFill>
                  <a:schemeClr val="bg1"/>
                </a:solidFill>
                <a:latin typeface="Sassoon Infant Std" panose="020B0503020103030203" pitchFamily="34" charset="0"/>
                <a:ea typeface="Arial Unicode MS" pitchFamily="34" charset="-128"/>
                <a:cs typeface="Arial Unicode MS" pitchFamily="34" charset="-128"/>
              </a:rPr>
              <a:t>Plants and animals.</a:t>
            </a:r>
          </a:p>
          <a:p>
            <a:r>
              <a:rPr lang="en-GB" sz="2800" dirty="0">
                <a:solidFill>
                  <a:schemeClr val="bg1"/>
                </a:solidFill>
                <a:latin typeface="Sassoon Infant Std" panose="020B0503020103030203" pitchFamily="34" charset="0"/>
                <a:ea typeface="Arial Unicode MS" pitchFamily="34" charset="-128"/>
                <a:cs typeface="Arial Unicode MS" pitchFamily="34" charset="-128"/>
              </a:rPr>
              <a:t>Materials and human senses. </a:t>
            </a:r>
          </a:p>
        </p:txBody>
      </p:sp>
    </p:spTree>
  </p:cSld>
  <p:clrMapOvr>
    <a:masterClrMapping/>
  </p:clrMapOvr>
  <p:transition>
    <p:dissolve/>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403648" y="1052736"/>
            <a:ext cx="5760640" cy="707886"/>
          </a:xfrm>
          <a:prstGeom prst="rect">
            <a:avLst/>
          </a:prstGeom>
          <a:noFill/>
        </p:spPr>
        <p:txBody>
          <a:bodyPr wrap="square" rtlCol="0">
            <a:spAutoFit/>
          </a:bodyPr>
          <a:lstStyle/>
          <a:p>
            <a:pPr algn="ctr"/>
            <a:r>
              <a:rPr lang="en-US" sz="4000" dirty="0">
                <a:solidFill>
                  <a:schemeClr val="bg1"/>
                </a:solidFill>
                <a:latin typeface="Sassoon Infant Std" panose="020B0503020103030203" pitchFamily="34" charset="0"/>
              </a:rPr>
              <a:t>PE</a:t>
            </a:r>
            <a:endParaRPr lang="en-GB" sz="4000" dirty="0">
              <a:solidFill>
                <a:schemeClr val="bg1"/>
              </a:solidFill>
              <a:latin typeface="Sassoon Infant Std" panose="020B0503020103030203" pitchFamily="34" charset="0"/>
            </a:endParaRPr>
          </a:p>
        </p:txBody>
      </p:sp>
      <p:sp>
        <p:nvSpPr>
          <p:cNvPr id="3" name="TextBox 2"/>
          <p:cNvSpPr txBox="1"/>
          <p:nvPr/>
        </p:nvSpPr>
        <p:spPr>
          <a:xfrm>
            <a:off x="179512" y="1916832"/>
            <a:ext cx="8496944" cy="4524315"/>
          </a:xfrm>
          <a:prstGeom prst="rect">
            <a:avLst/>
          </a:prstGeom>
          <a:noFill/>
        </p:spPr>
        <p:txBody>
          <a:bodyPr wrap="square" rtlCol="0">
            <a:spAutoFit/>
          </a:bodyPr>
          <a:lstStyle/>
          <a:p>
            <a:r>
              <a:rPr lang="en-US" sz="2400" dirty="0">
                <a:solidFill>
                  <a:schemeClr val="bg1"/>
                </a:solidFill>
                <a:latin typeface="SassoonPrimaryInfant" pitchFamily="2" charset="0"/>
              </a:rPr>
              <a:t>Wednesday</a:t>
            </a:r>
          </a:p>
          <a:p>
            <a:pPr marL="342900" indent="-342900">
              <a:buFont typeface="Arial" panose="020B0604020202020204" pitchFamily="34" charset="0"/>
              <a:buChar char="•"/>
            </a:pPr>
            <a:r>
              <a:rPr lang="en-US" sz="2400" dirty="0">
                <a:solidFill>
                  <a:schemeClr val="bg1"/>
                </a:solidFill>
                <a:latin typeface="SassoonPrimaryInfant" pitchFamily="2" charset="0"/>
              </a:rPr>
              <a:t>The children will be wearing their kit all day. Please can you bring in a change of socks and shoes, in case of wet days. The smallest bag possible, for example a plastic bag is best for hanging on their pegs.</a:t>
            </a:r>
          </a:p>
          <a:p>
            <a:pPr marL="342900" indent="-342900">
              <a:buFont typeface="Arial" panose="020B0604020202020204" pitchFamily="34" charset="0"/>
              <a:buChar char="•"/>
            </a:pPr>
            <a:r>
              <a:rPr lang="en-US" sz="2400" dirty="0">
                <a:solidFill>
                  <a:schemeClr val="bg1"/>
                </a:solidFill>
                <a:latin typeface="SassoonPrimaryInfant" pitchFamily="2" charset="0"/>
              </a:rPr>
              <a:t>Hair to be tied back </a:t>
            </a:r>
          </a:p>
          <a:p>
            <a:pPr marL="342900" indent="-342900">
              <a:buFont typeface="Arial" panose="020B0604020202020204" pitchFamily="34" charset="0"/>
              <a:buChar char="•"/>
            </a:pPr>
            <a:r>
              <a:rPr lang="en-US" sz="2400" dirty="0">
                <a:solidFill>
                  <a:schemeClr val="bg1"/>
                </a:solidFill>
                <a:latin typeface="SassoonPrimaryInfant" pitchFamily="2" charset="0"/>
              </a:rPr>
              <a:t>Earrings to be removed or plasters applied</a:t>
            </a:r>
          </a:p>
          <a:p>
            <a:pPr marL="342900" indent="-342900">
              <a:buFont typeface="Arial" panose="020B0604020202020204" pitchFamily="34" charset="0"/>
              <a:buChar char="•"/>
            </a:pPr>
            <a:r>
              <a:rPr lang="en-US" sz="2400" dirty="0">
                <a:solidFill>
                  <a:schemeClr val="bg1"/>
                </a:solidFill>
                <a:latin typeface="SassoonPrimaryInfant" pitchFamily="2" charset="0"/>
              </a:rPr>
              <a:t>If dry, PE will continue outside all year- so warm winter clothing would be best</a:t>
            </a:r>
          </a:p>
          <a:p>
            <a:r>
              <a:rPr lang="en-US" sz="2400" dirty="0">
                <a:solidFill>
                  <a:schemeClr val="bg1"/>
                </a:solidFill>
                <a:latin typeface="SassoonPrimaryInfant" pitchFamily="2" charset="0"/>
              </a:rPr>
              <a:t>e.g. tracksuit top, jogging bottoms, trainers</a:t>
            </a:r>
          </a:p>
          <a:p>
            <a:endParaRPr lang="en-US" sz="2400" dirty="0">
              <a:solidFill>
                <a:schemeClr val="bg1"/>
              </a:solidFill>
              <a:latin typeface="SassoonPrimaryInfant" pitchFamily="2" charset="0"/>
            </a:endParaRPr>
          </a:p>
          <a:p>
            <a:endParaRPr lang="en-US" sz="2400" dirty="0">
              <a:solidFill>
                <a:schemeClr val="bg1"/>
              </a:solidFill>
            </a:endParaRPr>
          </a:p>
        </p:txBody>
      </p:sp>
    </p:spTree>
    <p:extLst>
      <p:ext uri="{BB962C8B-B14F-4D97-AF65-F5344CB8AC3E}">
        <p14:creationId xmlns:p14="http://schemas.microsoft.com/office/powerpoint/2010/main" val="1233172949"/>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a:solidFill>
                  <a:schemeClr val="bg1"/>
                </a:solidFill>
                <a:latin typeface="Sassoon Infant Std" panose="020B0503020103030203" pitchFamily="34" charset="0"/>
              </a:rPr>
              <a:t>School Website</a:t>
            </a:r>
          </a:p>
        </p:txBody>
      </p:sp>
      <p:sp>
        <p:nvSpPr>
          <p:cNvPr id="3" name="Content Placeholder 2"/>
          <p:cNvSpPr>
            <a:spLocks noGrp="1"/>
          </p:cNvSpPr>
          <p:nvPr>
            <p:ph idx="1"/>
          </p:nvPr>
        </p:nvSpPr>
        <p:spPr/>
        <p:txBody>
          <a:bodyPr/>
          <a:lstStyle/>
          <a:p>
            <a:r>
              <a:rPr lang="en-GB" dirty="0">
                <a:solidFill>
                  <a:schemeClr val="bg1"/>
                </a:solidFill>
                <a:latin typeface="Sassoon Infant Std" panose="020B0503020103030203" pitchFamily="34" charset="0"/>
              </a:rPr>
              <a:t>E-Safety</a:t>
            </a:r>
          </a:p>
          <a:p>
            <a:pPr marL="0" indent="0">
              <a:buNone/>
            </a:pPr>
            <a:endParaRPr lang="en-GB" dirty="0">
              <a:solidFill>
                <a:schemeClr val="bg1"/>
              </a:solidFill>
              <a:latin typeface="Sassoon Infant Std" panose="020B0503020103030203" pitchFamily="34" charset="0"/>
            </a:endParaRPr>
          </a:p>
          <a:p>
            <a:r>
              <a:rPr lang="en-GB" dirty="0">
                <a:solidFill>
                  <a:schemeClr val="bg1"/>
                </a:solidFill>
                <a:latin typeface="Sassoon Infant Std" panose="020B0503020103030203" pitchFamily="34" charset="0"/>
              </a:rPr>
              <a:t>Website with links to information about out topics, newsletters, calendar and photos.</a:t>
            </a:r>
          </a:p>
          <a:p>
            <a:pPr marL="0" indent="0">
              <a:buNone/>
            </a:pPr>
            <a:endParaRPr lang="en-GB" dirty="0">
              <a:solidFill>
                <a:schemeClr val="bg1"/>
              </a:solidFill>
              <a:latin typeface="Sassoon Infant Std" panose="020B0503020103030203" pitchFamily="34" charset="0"/>
            </a:endParaRPr>
          </a:p>
          <a:p>
            <a:r>
              <a:rPr lang="en-GB" dirty="0">
                <a:solidFill>
                  <a:schemeClr val="bg1"/>
                </a:solidFill>
                <a:latin typeface="Sassoon Infant Std" panose="020B0503020103030203" pitchFamily="34" charset="0"/>
              </a:rPr>
              <a:t>Useful websites are listed. </a:t>
            </a:r>
          </a:p>
          <a:p>
            <a:pPr marL="0" indent="0">
              <a:buNone/>
            </a:pPr>
            <a:endParaRPr lang="en-GB" dirty="0">
              <a:solidFill>
                <a:schemeClr val="bg1"/>
              </a:solidFill>
              <a:latin typeface="Sassoon Infant Std" panose="020B0503020103030203" pitchFamily="34" charset="0"/>
            </a:endParaRPr>
          </a:p>
        </p:txBody>
      </p:sp>
    </p:spTree>
    <p:extLst>
      <p:ext uri="{BB962C8B-B14F-4D97-AF65-F5344CB8AC3E}">
        <p14:creationId xmlns:p14="http://schemas.microsoft.com/office/powerpoint/2010/main" val="2715245412"/>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D7AA832-3800-4028-BE92-24108623E7F0}"/>
              </a:ext>
            </a:extLst>
          </p:cNvPr>
          <p:cNvSpPr>
            <a:spLocks noGrp="1"/>
          </p:cNvSpPr>
          <p:nvPr>
            <p:ph type="title"/>
          </p:nvPr>
        </p:nvSpPr>
        <p:spPr/>
        <p:txBody>
          <a:bodyPr/>
          <a:lstStyle/>
          <a:p>
            <a:pPr algn="ctr"/>
            <a:r>
              <a:rPr lang="en-GB" dirty="0">
                <a:solidFill>
                  <a:schemeClr val="bg1"/>
                </a:solidFill>
              </a:rPr>
              <a:t>Trips and visits</a:t>
            </a:r>
          </a:p>
        </p:txBody>
      </p:sp>
      <p:sp>
        <p:nvSpPr>
          <p:cNvPr id="3" name="Content Placeholder 2">
            <a:extLst>
              <a:ext uri="{FF2B5EF4-FFF2-40B4-BE49-F238E27FC236}">
                <a16:creationId xmlns:a16="http://schemas.microsoft.com/office/drawing/2014/main" id="{A9993A5F-8AEB-46EA-9C38-8252F4AD60AE}"/>
              </a:ext>
            </a:extLst>
          </p:cNvPr>
          <p:cNvSpPr>
            <a:spLocks noGrp="1"/>
          </p:cNvSpPr>
          <p:nvPr>
            <p:ph idx="1"/>
          </p:nvPr>
        </p:nvSpPr>
        <p:spPr/>
        <p:txBody>
          <a:bodyPr/>
          <a:lstStyle/>
          <a:p>
            <a:r>
              <a:rPr lang="en-GB" dirty="0">
                <a:solidFill>
                  <a:schemeClr val="bg1"/>
                </a:solidFill>
                <a:latin typeface="Sassoon Infant Std" panose="020B0503020103030203" pitchFamily="34" charset="0"/>
              </a:rPr>
              <a:t>In December we will be visiting the Pantomime in Newark. More details to follow. </a:t>
            </a:r>
          </a:p>
          <a:p>
            <a:r>
              <a:rPr lang="en-GB" dirty="0">
                <a:solidFill>
                  <a:schemeClr val="bg1"/>
                </a:solidFill>
                <a:latin typeface="Sassoon Infant Std" panose="020B0503020103030203" pitchFamily="34" charset="0"/>
              </a:rPr>
              <a:t>We usually go to Manor Farm in the summer.</a:t>
            </a:r>
          </a:p>
          <a:p>
            <a:r>
              <a:rPr lang="en-GB" dirty="0">
                <a:solidFill>
                  <a:schemeClr val="bg1"/>
                </a:solidFill>
                <a:latin typeface="Sassoon Infant Std" panose="020B0503020103030203" pitchFamily="34" charset="0"/>
              </a:rPr>
              <a:t>We have walks into Bingham to visit the library.</a:t>
            </a:r>
          </a:p>
          <a:p>
            <a:endParaRPr lang="en-GB" dirty="0">
              <a:solidFill>
                <a:schemeClr val="bg1"/>
              </a:solidFill>
              <a:latin typeface="Sassoon Infant Std" panose="020B0503020103030203" pitchFamily="34" charset="0"/>
            </a:endParaRPr>
          </a:p>
        </p:txBody>
      </p:sp>
    </p:spTree>
    <p:extLst>
      <p:ext uri="{BB962C8B-B14F-4D97-AF65-F5344CB8AC3E}">
        <p14:creationId xmlns:p14="http://schemas.microsoft.com/office/powerpoint/2010/main" val="1925317774"/>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412C35C-3B8F-4AF0-AAE0-024E71388525}"/>
              </a:ext>
            </a:extLst>
          </p:cNvPr>
          <p:cNvSpPr>
            <a:spLocks noGrp="1"/>
          </p:cNvSpPr>
          <p:nvPr>
            <p:ph type="ctrTitle"/>
          </p:nvPr>
        </p:nvSpPr>
        <p:spPr>
          <a:xfrm>
            <a:off x="539552" y="-4969"/>
            <a:ext cx="8287072" cy="1008112"/>
          </a:xfrm>
        </p:spPr>
        <p:txBody>
          <a:bodyPr/>
          <a:lstStyle/>
          <a:p>
            <a:r>
              <a:rPr lang="en-GB" dirty="0">
                <a:solidFill>
                  <a:schemeClr val="tx1"/>
                </a:solidFill>
              </a:rPr>
              <a:t>Start/ End of the school day</a:t>
            </a:r>
          </a:p>
        </p:txBody>
      </p:sp>
      <p:sp>
        <p:nvSpPr>
          <p:cNvPr id="3" name="Subtitle 2">
            <a:extLst>
              <a:ext uri="{FF2B5EF4-FFF2-40B4-BE49-F238E27FC236}">
                <a16:creationId xmlns:a16="http://schemas.microsoft.com/office/drawing/2014/main" id="{BC735E78-9151-4AF3-9CD6-1554D2774DE5}"/>
              </a:ext>
            </a:extLst>
          </p:cNvPr>
          <p:cNvSpPr>
            <a:spLocks noGrp="1"/>
          </p:cNvSpPr>
          <p:nvPr>
            <p:ph type="subTitle" idx="1"/>
          </p:nvPr>
        </p:nvSpPr>
        <p:spPr>
          <a:xfrm>
            <a:off x="0" y="1003143"/>
            <a:ext cx="9144000" cy="6170273"/>
          </a:xfrm>
        </p:spPr>
        <p:txBody>
          <a:bodyPr>
            <a:normAutofit fontScale="62500" lnSpcReduction="20000"/>
          </a:bodyPr>
          <a:lstStyle/>
          <a:p>
            <a:pPr marL="457200" indent="-457200" algn="just">
              <a:buFont typeface="Arial" panose="020B0604020202020204" pitchFamily="34" charset="0"/>
              <a:buChar char="•"/>
            </a:pPr>
            <a:r>
              <a:rPr lang="en-GB" dirty="0">
                <a:latin typeface="Sassoon Infant Std" panose="020B0503020103030203" pitchFamily="34" charset="0"/>
              </a:rPr>
              <a:t>Please encourage your children to come into the classroom independently carrying their own belongings. </a:t>
            </a:r>
          </a:p>
          <a:p>
            <a:pPr marL="457200" indent="-457200" algn="just">
              <a:buFont typeface="Arial" panose="020B0604020202020204" pitchFamily="34" charset="0"/>
              <a:buChar char="•"/>
            </a:pPr>
            <a:r>
              <a:rPr lang="en-GB" dirty="0">
                <a:latin typeface="Sassoon Infant Std" panose="020B0503020103030203" pitchFamily="34" charset="0"/>
              </a:rPr>
              <a:t>To ease separation anxiety it is really helpful if you could leave your child as soon as possible. </a:t>
            </a:r>
          </a:p>
          <a:p>
            <a:pPr marL="457200" indent="-457200" algn="just">
              <a:buFont typeface="Arial" panose="020B0604020202020204" pitchFamily="34" charset="0"/>
              <a:buChar char="•"/>
            </a:pPr>
            <a:r>
              <a:rPr lang="en-GB" dirty="0">
                <a:latin typeface="Sassoon Infant Std" panose="020B0503020103030203" pitchFamily="34" charset="0"/>
              </a:rPr>
              <a:t>If there are any concerns or any information you need to tell us about your child then please could we ask that you either send an quick email or write a note. </a:t>
            </a:r>
          </a:p>
          <a:p>
            <a:pPr marL="457200" indent="-457200" algn="just">
              <a:buFont typeface="Arial" panose="020B0604020202020204" pitchFamily="34" charset="0"/>
              <a:buChar char="•"/>
            </a:pPr>
            <a:r>
              <a:rPr lang="en-GB" dirty="0">
                <a:latin typeface="Sassoon Infant Std" panose="020B0503020103030203" pitchFamily="34" charset="0"/>
              </a:rPr>
              <a:t>If you do need to pass a message on to a member of staff at the door about your child feeling unwell, please do this without your child in ear shot.</a:t>
            </a:r>
          </a:p>
          <a:p>
            <a:pPr marL="457200" indent="-457200" algn="just">
              <a:buFont typeface="Arial" panose="020B0604020202020204" pitchFamily="34" charset="0"/>
              <a:buChar char="•"/>
            </a:pPr>
            <a:r>
              <a:rPr lang="en-GB" dirty="0">
                <a:latin typeface="Sassoon Infant Std" panose="020B0503020103030203" pitchFamily="34" charset="0"/>
              </a:rPr>
              <a:t>Please look at the weather forecast as we tend to go outside in all weather conditions! E.g. caps in summer alongside raincoats for showers.</a:t>
            </a:r>
          </a:p>
          <a:p>
            <a:pPr marL="457200" indent="-457200" algn="just">
              <a:buFont typeface="Arial" panose="020B0604020202020204" pitchFamily="34" charset="0"/>
              <a:buChar char="•"/>
            </a:pPr>
            <a:r>
              <a:rPr lang="en-GB" dirty="0">
                <a:latin typeface="Sassoon Infant Std" panose="020B0503020103030203" pitchFamily="34" charset="0"/>
              </a:rPr>
              <a:t>A spare pair of socks or tights are helpful to be kept in book bags in the winter also. </a:t>
            </a:r>
          </a:p>
          <a:p>
            <a:pPr marL="457200" indent="-457200" algn="just">
              <a:buFont typeface="Arial" panose="020B0604020202020204" pitchFamily="34" charset="0"/>
              <a:buChar char="•"/>
            </a:pPr>
            <a:r>
              <a:rPr lang="en-GB" dirty="0">
                <a:latin typeface="Sassoon Infant Std" panose="020B0503020103030203" pitchFamily="34" charset="0"/>
              </a:rPr>
              <a:t>Please encourage your children about how to zip up or button up their own coats, this really helps their independence.</a:t>
            </a:r>
          </a:p>
          <a:p>
            <a:pPr marL="457200" indent="-457200" algn="just">
              <a:buFont typeface="Arial" panose="020B0604020202020204" pitchFamily="34" charset="0"/>
              <a:buChar char="•"/>
            </a:pPr>
            <a:r>
              <a:rPr lang="en-GB" dirty="0">
                <a:latin typeface="Sassoon Infant Std" panose="020B0503020103030203" pitchFamily="34" charset="0"/>
              </a:rPr>
              <a:t>Blowing noses practise!</a:t>
            </a:r>
          </a:p>
          <a:p>
            <a:pPr algn="just"/>
            <a:endParaRPr lang="en-GB" dirty="0">
              <a:latin typeface="Sassoon Infant Std" panose="020B0503020103030203" pitchFamily="34" charset="0"/>
            </a:endParaRPr>
          </a:p>
          <a:p>
            <a:pPr marL="457200" indent="-457200" algn="just">
              <a:buFont typeface="Arial" panose="020B0604020202020204" pitchFamily="34" charset="0"/>
              <a:buChar char="•"/>
            </a:pPr>
            <a:r>
              <a:rPr lang="en-GB" dirty="0">
                <a:latin typeface="Sassoon Infant Std" panose="020B0503020103030203" pitchFamily="34" charset="0"/>
              </a:rPr>
              <a:t>End of the day</a:t>
            </a:r>
          </a:p>
          <a:p>
            <a:pPr marL="457200" indent="-457200" algn="just">
              <a:buFont typeface="Arial" panose="020B0604020202020204" pitchFamily="34" charset="0"/>
              <a:buChar char="•"/>
            </a:pPr>
            <a:r>
              <a:rPr lang="en-GB" dirty="0">
                <a:latin typeface="Sassoon Infant Std" panose="020B0503020103030203" pitchFamily="34" charset="0"/>
              </a:rPr>
              <a:t>Please can you stand in a regular position where your child and staff member can see you. It is really helpful if you can wave when you see your child. Also please could we ask that parents stand a little way back from the door as we all find it easier to see faces when there is more space.</a:t>
            </a:r>
          </a:p>
          <a:p>
            <a:pPr marL="457200" indent="-457200" algn="just">
              <a:buFont typeface="Arial" panose="020B0604020202020204" pitchFamily="34" charset="0"/>
              <a:buChar char="•"/>
            </a:pPr>
            <a:r>
              <a:rPr lang="en-GB" dirty="0">
                <a:latin typeface="Sassoon Infant Std" panose="020B0503020103030203" pitchFamily="34" charset="0"/>
              </a:rPr>
              <a:t>Please encourage your child to not play/climb on any of the school equipment as you leave the school site. </a:t>
            </a:r>
          </a:p>
          <a:p>
            <a:pPr marL="457200" indent="-457200" algn="just">
              <a:buFont typeface="Arial" panose="020B0604020202020204" pitchFamily="34" charset="0"/>
              <a:buChar char="•"/>
            </a:pPr>
            <a:r>
              <a:rPr lang="en-GB" dirty="0">
                <a:latin typeface="Sassoon Infant Std" panose="020B0503020103030203" pitchFamily="34" charset="0"/>
              </a:rPr>
              <a:t>It is really important we let all of the children out safely at the end of the day before we can speak to any parents or adults collecting. Please wait until you can see that all of the children have been dismissed before trying to talk to a member of staff. </a:t>
            </a:r>
          </a:p>
          <a:p>
            <a:pPr algn="just"/>
            <a:endParaRPr lang="en-GB" dirty="0">
              <a:latin typeface="Sassoon Infant Std" panose="020B0503020103030203" pitchFamily="34" charset="0"/>
            </a:endParaRPr>
          </a:p>
        </p:txBody>
      </p:sp>
    </p:spTree>
    <p:extLst>
      <p:ext uri="{BB962C8B-B14F-4D97-AF65-F5344CB8AC3E}">
        <p14:creationId xmlns:p14="http://schemas.microsoft.com/office/powerpoint/2010/main" val="2959332833"/>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Flow">
  <a:themeElements>
    <a:clrScheme name="Flow">
      <a:dk1>
        <a:sysClr val="windowText" lastClr="000000"/>
      </a:dk1>
      <a:lt1>
        <a:sysClr val="window" lastClr="FFFFFF"/>
      </a:lt1>
      <a:dk2>
        <a:srgbClr val="04617B"/>
      </a:dk2>
      <a:lt2>
        <a:srgbClr val="DBF5F9"/>
      </a:lt2>
      <a:accent1>
        <a:srgbClr val="0F6FC6"/>
      </a:accent1>
      <a:accent2>
        <a:srgbClr val="009DD9"/>
      </a:accent2>
      <a:accent3>
        <a:srgbClr val="0BD0D9"/>
      </a:accent3>
      <a:accent4>
        <a:srgbClr val="10CF9B"/>
      </a:accent4>
      <a:accent5>
        <a:srgbClr val="7CCA62"/>
      </a:accent5>
      <a:accent6>
        <a:srgbClr val="A5C249"/>
      </a:accent6>
      <a:hlink>
        <a:srgbClr val="E2D700"/>
      </a:hlink>
      <a:folHlink>
        <a:srgbClr val="85DFD0"/>
      </a:folHlink>
    </a:clrScheme>
    <a:fontScheme name="Flow">
      <a:majorFont>
        <a:latin typeface="Calibri"/>
        <a:ea typeface=""/>
        <a:cs typeface=""/>
        <a:font script="Jpan" typeface="ＭＳ Ｐゴシック"/>
        <a:font script="Hang" typeface="HY중고딕"/>
        <a:font script="Hans" typeface="隶书"/>
        <a:font script="Hant" typeface="微軟正黑體"/>
        <a:font script="Arab" typeface="Traditional Arabic"/>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Constantia"/>
        <a:ea typeface=""/>
        <a:cs typeface=""/>
        <a:font script="Jpan" typeface="HGP明朝E"/>
        <a:font script="Hang" typeface="HY신명조"/>
        <a:font script="Hans" typeface="宋体"/>
        <a:font script="Hant" typeface="新細明體"/>
        <a:font script="Arab" typeface="Majalla UI"/>
        <a:font script="Hebr" typeface="David"/>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Flow">
      <a:fillStyleLst>
        <a:solidFill>
          <a:schemeClr val="phClr"/>
        </a:solidFill>
        <a:gradFill rotWithShape="1">
          <a:gsLst>
            <a:gs pos="0">
              <a:schemeClr val="phClr">
                <a:tint val="70000"/>
                <a:satMod val="130000"/>
              </a:schemeClr>
            </a:gs>
            <a:gs pos="43000">
              <a:schemeClr val="phClr">
                <a:tint val="44000"/>
                <a:satMod val="165000"/>
              </a:schemeClr>
            </a:gs>
            <a:gs pos="93000">
              <a:schemeClr val="phClr">
                <a:tint val="15000"/>
                <a:satMod val="165000"/>
              </a:schemeClr>
            </a:gs>
            <a:gs pos="100000">
              <a:schemeClr val="phClr">
                <a:tint val="5000"/>
                <a:satMod val="250000"/>
              </a:schemeClr>
            </a:gs>
          </a:gsLst>
          <a:path path="circle">
            <a:fillToRect l="50000" t="130000" r="50000" b="-30000"/>
          </a:path>
        </a:gradFill>
        <a:gradFill rotWithShape="1">
          <a:gsLst>
            <a:gs pos="0">
              <a:schemeClr val="phClr">
                <a:tint val="98000"/>
                <a:shade val="25000"/>
                <a:satMod val="250000"/>
              </a:schemeClr>
            </a:gs>
            <a:gs pos="68000">
              <a:schemeClr val="phClr">
                <a:tint val="86000"/>
                <a:satMod val="115000"/>
              </a:schemeClr>
            </a:gs>
            <a:gs pos="100000">
              <a:schemeClr val="phClr">
                <a:tint val="50000"/>
                <a:satMod val="150000"/>
              </a:schemeClr>
            </a:gs>
          </a:gsLst>
          <a:path path="circle">
            <a:fillToRect l="50000" t="130000" r="50000" b="-30000"/>
          </a:path>
        </a:gradFill>
      </a:fillStyleLst>
      <a:lnStyleLst>
        <a:ln w="9525" cap="flat" cmpd="sng" algn="ctr">
          <a:solidFill>
            <a:schemeClr val="phClr">
              <a:shade val="50000"/>
              <a:satMod val="103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scene3d>
            <a:camera prst="orthographicFront" fov="0">
              <a:rot lat="0" lon="0" rev="0"/>
            </a:camera>
            <a:lightRig rig="glow" dir="tl">
              <a:rot lat="0" lon="0" rev="900000"/>
            </a:lightRig>
          </a:scene3d>
          <a:sp3d prstMaterial="powder">
            <a:bevelT w="25400" h="38100"/>
          </a:sp3d>
        </a:effectStyle>
      </a:effectStyleLst>
      <a:bgFillStyleLst>
        <a:solidFill>
          <a:schemeClr val="phClr"/>
        </a:solidFill>
        <a:gradFill rotWithShape="1">
          <a:gsLst>
            <a:gs pos="0">
              <a:schemeClr val="phClr">
                <a:tint val="80000"/>
                <a:satMod val="400000"/>
              </a:schemeClr>
            </a:gs>
            <a:gs pos="25000">
              <a:schemeClr val="phClr">
                <a:tint val="83000"/>
                <a:satMod val="320000"/>
              </a:schemeClr>
            </a:gs>
            <a:gs pos="100000">
              <a:schemeClr val="phClr">
                <a:shade val="15000"/>
                <a:satMod val="320000"/>
              </a:schemeClr>
            </a:gs>
          </a:gsLst>
          <a:path path="circle">
            <a:fillToRect l="10000" t="110000" r="10000" b="100000"/>
          </a:path>
        </a:gradFill>
        <a:blipFill>
          <a:blip xmlns:r="http://schemas.openxmlformats.org/officeDocument/2006/relationships" r:embed="rId1">
            <a:duotone>
              <a:schemeClr val="phClr">
                <a:shade val="90000"/>
                <a:satMod val="150000"/>
              </a:schemeClr>
              <a:schemeClr val="phClr">
                <a:tint val="88000"/>
                <a:satMod val="150000"/>
              </a:schemeClr>
            </a:duotone>
          </a:blip>
          <a:tile tx="0" ty="0" sx="65000" sy="65000" flip="none"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Flow</Template>
  <TotalTime>4620</TotalTime>
  <Words>1327</Words>
  <Application>Microsoft Office PowerPoint</Application>
  <PresentationFormat>On-screen Show (4:3)</PresentationFormat>
  <Paragraphs>114</Paragraphs>
  <Slides>27</Slides>
  <Notes>0</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27</vt:i4>
      </vt:variant>
    </vt:vector>
  </HeadingPairs>
  <TitlesOfParts>
    <vt:vector size="36" baseType="lpstr">
      <vt:lpstr>Arial</vt:lpstr>
      <vt:lpstr>Arial Rounded MT Bold</vt:lpstr>
      <vt:lpstr>Calibri</vt:lpstr>
      <vt:lpstr>Constantia</vt:lpstr>
      <vt:lpstr>Sassoon Infant Std</vt:lpstr>
      <vt:lpstr>SassoonPrimary</vt:lpstr>
      <vt:lpstr>SassoonPrimaryInfant</vt:lpstr>
      <vt:lpstr>Wingdings 2</vt:lpstr>
      <vt:lpstr>Flow</vt:lpstr>
      <vt:lpstr>Meet The Teacher </vt:lpstr>
      <vt:lpstr>Welcome to Year 1</vt:lpstr>
      <vt:lpstr>      Overview </vt:lpstr>
      <vt:lpstr>Year 1 Staff</vt:lpstr>
      <vt:lpstr>Daily Routine</vt:lpstr>
      <vt:lpstr>The transition</vt:lpstr>
      <vt:lpstr>Year 1 area</vt:lpstr>
      <vt:lpstr>PowerPoint Presentation</vt:lpstr>
      <vt:lpstr>PowerPoint Presentation</vt:lpstr>
      <vt:lpstr>PowerPoint Presentation</vt:lpstr>
      <vt:lpstr>Year 1 area</vt:lpstr>
      <vt:lpstr>Phonics</vt:lpstr>
      <vt:lpstr>Reading books – Rising Stars </vt:lpstr>
      <vt:lpstr>Top tip – inside the front cover of each book you will find a list of sounds featured within the text and the ‘tricky words’. This is a great way to begin reading the book by ensuring your child has retained these sounds and words before they begin reading.  The sounds in the front of the book are the sounds that we will have covered in phonics at school. </vt:lpstr>
      <vt:lpstr>At the back of the book</vt:lpstr>
      <vt:lpstr>Other reading books/ book banded books</vt:lpstr>
      <vt:lpstr>Reading</vt:lpstr>
      <vt:lpstr>Read to succeed</vt:lpstr>
      <vt:lpstr>Reading diaries</vt:lpstr>
      <vt:lpstr>Reading diaries</vt:lpstr>
      <vt:lpstr>PowerPoint Presentation</vt:lpstr>
      <vt:lpstr>PowerPoint Presentation</vt:lpstr>
      <vt:lpstr> Topics</vt:lpstr>
      <vt:lpstr>PowerPoint Presentation</vt:lpstr>
      <vt:lpstr>School Website</vt:lpstr>
      <vt:lpstr>Trips and visits</vt:lpstr>
      <vt:lpstr>Start/ End of the school day</vt:lpstr>
    </vt:vector>
  </TitlesOfParts>
  <Company>carnarvon</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Meet The Teacher</dc:title>
  <dc:creator>helen sanderson</dc:creator>
  <cp:lastModifiedBy>Helen Sadler</cp:lastModifiedBy>
  <cp:revision>131</cp:revision>
  <cp:lastPrinted>2021-09-07T16:14:44Z</cp:lastPrinted>
  <dcterms:created xsi:type="dcterms:W3CDTF">2012-09-05T15:59:00Z</dcterms:created>
  <dcterms:modified xsi:type="dcterms:W3CDTF">2025-07-15T14:59:44Z</dcterms:modified>
</cp:coreProperties>
</file>